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4"/>
  </p:handoutMasterIdLst>
  <p:sldIdLst>
    <p:sldId id="302" r:id="rId2"/>
    <p:sldId id="303" r:id="rId3"/>
    <p:sldId id="339" r:id="rId4"/>
    <p:sldId id="355" r:id="rId5"/>
    <p:sldId id="356" r:id="rId6"/>
    <p:sldId id="357" r:id="rId7"/>
    <p:sldId id="384" r:id="rId8"/>
    <p:sldId id="358" r:id="rId9"/>
    <p:sldId id="359" r:id="rId10"/>
    <p:sldId id="360" r:id="rId11"/>
    <p:sldId id="361" r:id="rId12"/>
    <p:sldId id="362" r:id="rId13"/>
    <p:sldId id="363" r:id="rId14"/>
    <p:sldId id="364" r:id="rId15"/>
    <p:sldId id="365" r:id="rId16"/>
    <p:sldId id="366" r:id="rId17"/>
    <p:sldId id="367" r:id="rId18"/>
    <p:sldId id="368" r:id="rId19"/>
    <p:sldId id="369" r:id="rId20"/>
    <p:sldId id="370" r:id="rId21"/>
    <p:sldId id="371" r:id="rId22"/>
    <p:sldId id="372" r:id="rId23"/>
    <p:sldId id="373" r:id="rId24"/>
    <p:sldId id="374" r:id="rId25"/>
    <p:sldId id="375" r:id="rId26"/>
    <p:sldId id="376" r:id="rId27"/>
    <p:sldId id="377" r:id="rId28"/>
    <p:sldId id="378" r:id="rId29"/>
    <p:sldId id="379" r:id="rId30"/>
    <p:sldId id="380" r:id="rId31"/>
    <p:sldId id="383" r:id="rId32"/>
    <p:sldId id="381" r:id="rId33"/>
    <p:sldId id="382" r:id="rId34"/>
    <p:sldId id="385" r:id="rId35"/>
    <p:sldId id="386" r:id="rId36"/>
    <p:sldId id="387" r:id="rId37"/>
    <p:sldId id="388" r:id="rId38"/>
    <p:sldId id="389" r:id="rId39"/>
    <p:sldId id="390" r:id="rId40"/>
    <p:sldId id="391" r:id="rId41"/>
    <p:sldId id="347" r:id="rId42"/>
    <p:sldId id="273" r:id="rId43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C6C5FC65-A13B-4AB7-80E7-79A2E9DE3392}" type="datetimeFigureOut">
              <a:rPr lang="en-US" smtClean="0"/>
              <a:pPr/>
              <a:t>8/16/2016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2D785A18-FA24-4D5D-A2C6-2F4AF0C84DA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21280-02AF-4621-9994-3535033A577A}" type="datetimeFigureOut">
              <a:rPr lang="en-US" smtClean="0"/>
              <a:pPr/>
              <a:t>8/16/2016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1AD23-A607-46F2-A98C-1A3FF817C7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80723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21280-02AF-4621-9994-3535033A577A}" type="datetimeFigureOut">
              <a:rPr lang="en-US" smtClean="0"/>
              <a:pPr/>
              <a:t>8/16/2016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1AD23-A607-46F2-A98C-1A3FF817C7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17619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21280-02AF-4621-9994-3535033A577A}" type="datetimeFigureOut">
              <a:rPr lang="en-US" smtClean="0"/>
              <a:pPr/>
              <a:t>8/16/2016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1AD23-A607-46F2-A98C-1A3FF817C7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08781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21280-02AF-4621-9994-3535033A577A}" type="datetimeFigureOut">
              <a:rPr lang="en-US" smtClean="0"/>
              <a:pPr/>
              <a:t>8/16/2016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1AD23-A607-46F2-A98C-1A3FF817C7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11113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21280-02AF-4621-9994-3535033A577A}" type="datetimeFigureOut">
              <a:rPr lang="en-US" smtClean="0"/>
              <a:pPr/>
              <a:t>8/16/2016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1AD23-A607-46F2-A98C-1A3FF817C7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5120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21280-02AF-4621-9994-3535033A577A}" type="datetimeFigureOut">
              <a:rPr lang="en-US" smtClean="0"/>
              <a:pPr/>
              <a:t>8/16/2016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1AD23-A607-46F2-A98C-1A3FF817C7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70072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21280-02AF-4621-9994-3535033A577A}" type="datetimeFigureOut">
              <a:rPr lang="en-US" smtClean="0"/>
              <a:pPr/>
              <a:t>8/16/2016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1AD23-A607-46F2-A98C-1A3FF817C7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41288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21280-02AF-4621-9994-3535033A577A}" type="datetimeFigureOut">
              <a:rPr lang="en-US" smtClean="0"/>
              <a:pPr/>
              <a:t>8/16/2016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1AD23-A607-46F2-A98C-1A3FF817C7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78119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21280-02AF-4621-9994-3535033A577A}" type="datetimeFigureOut">
              <a:rPr lang="en-US" smtClean="0"/>
              <a:pPr/>
              <a:t>8/16/2016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1AD23-A607-46F2-A98C-1A3FF817C7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15554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21280-02AF-4621-9994-3535033A577A}" type="datetimeFigureOut">
              <a:rPr lang="en-US" smtClean="0"/>
              <a:pPr/>
              <a:t>8/16/2016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1AD23-A607-46F2-A98C-1A3FF817C7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18810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21280-02AF-4621-9994-3535033A577A}" type="datetimeFigureOut">
              <a:rPr lang="en-US" smtClean="0"/>
              <a:pPr/>
              <a:t>8/16/2016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1AD23-A607-46F2-A98C-1A3FF817C7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29792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121280-02AF-4621-9994-3535033A577A}" type="datetimeFigureOut">
              <a:rPr lang="en-US" smtClean="0"/>
              <a:pPr/>
              <a:t>8/16/2016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1AD23-A607-46F2-A98C-1A3FF817C7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56478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accent4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EDUP3053: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Teknologi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Untuk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Pengajaran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Pembelajaran</a:t>
            </a: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idx="1"/>
          </p:nvPr>
        </p:nvSpPr>
        <p:spPr>
          <a:xfrm>
            <a:off x="3571868" y="2708920"/>
            <a:ext cx="5354999" cy="1821435"/>
          </a:xfrm>
          <a:solidFill>
            <a:srgbClr val="FFFF00"/>
          </a:solidFill>
          <a:ln w="47625">
            <a:solidFill>
              <a:schemeClr val="accent6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algn="ctr">
              <a:buNone/>
            </a:pPr>
            <a:endParaRPr lang="en-US" sz="2800" b="1" dirty="0" smtClean="0"/>
          </a:p>
          <a:p>
            <a:pPr algn="ctr">
              <a:buNone/>
            </a:pPr>
            <a:r>
              <a:rPr lang="en-US" sz="2800" b="1" dirty="0" smtClean="0"/>
              <a:t>JENIS-JENIS PEMBELAJARAN</a:t>
            </a:r>
          </a:p>
          <a:p>
            <a:pPr algn="ctr">
              <a:buNone/>
            </a:pPr>
            <a:r>
              <a:rPr lang="en-US" sz="2800" b="1" dirty="0" smtClean="0"/>
              <a:t>DALAM TALIAN</a:t>
            </a:r>
            <a:endParaRPr lang="en-US" sz="2800" b="1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315996" y="4797152"/>
            <a:ext cx="3643338" cy="114300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Muhammad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Amin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Simon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Unit </a:t>
            </a:r>
            <a:r>
              <a:rPr lang="en-US" sz="1400" dirty="0" err="1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Teknologi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Pendidikan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err="1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Jabatan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Ilmu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Pendidikan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0242" name="AutoShape 2" descr="Image result for aUDI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262700" y="1575462"/>
            <a:ext cx="4717758" cy="93610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47625"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en-US" sz="2400" b="1" i="1" dirty="0" smtClean="0"/>
              <a:t>INTERNET UNTUK </a:t>
            </a:r>
          </a:p>
          <a:p>
            <a:pPr algn="ctr">
              <a:buFont typeface="Arial" pitchFamily="34" charset="0"/>
              <a:buNone/>
            </a:pPr>
            <a:r>
              <a:rPr lang="en-US" sz="2400" b="1" i="1" dirty="0" smtClean="0"/>
              <a:t>P&amp;P</a:t>
            </a:r>
            <a:endParaRPr lang="en-US" sz="2400" b="1" i="1" dirty="0"/>
          </a:p>
        </p:txBody>
      </p:sp>
      <p:sp>
        <p:nvSpPr>
          <p:cNvPr id="44034" name="AutoShape 2" descr="https://encrypted-tbn3.gstatic.com/images?q=tbn:ANd9GcTR8922eQ1a7YHU2vc-AXdrYav73uiOSD9BX20kSuuZNcxk6r5q"/>
          <p:cNvSpPr>
            <a:spLocks noChangeAspect="1" noChangeArrowheads="1"/>
          </p:cNvSpPr>
          <p:nvPr/>
        </p:nvSpPr>
        <p:spPr bwMode="auto">
          <a:xfrm>
            <a:off x="155575" y="-2362200"/>
            <a:ext cx="6991350" cy="49339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 descr="interne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1714488"/>
            <a:ext cx="3135686" cy="2214578"/>
          </a:xfrm>
          <a:prstGeom prst="rect">
            <a:avLst/>
          </a:prstGeom>
        </p:spPr>
      </p:pic>
      <p:pic>
        <p:nvPicPr>
          <p:cNvPr id="12" name="Picture 11" descr="Quest-Internet-1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3357562"/>
            <a:ext cx="3143272" cy="27860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3042" y="274638"/>
            <a:ext cx="7500958" cy="868346"/>
          </a:xfrm>
          <a:solidFill>
            <a:schemeClr val="accent4">
              <a:lumMod val="50000"/>
            </a:schemeClr>
          </a:solidFill>
          <a:effectLst>
            <a:innerShdw dist="50800" dir="4860000">
              <a:prstClr val="black">
                <a:alpha val="50000"/>
              </a:prstClr>
            </a:innerShdw>
          </a:effectLst>
          <a:scene3d>
            <a:camera prst="obliqueTopRight"/>
            <a:lightRig rig="threePt" dir="t"/>
          </a:scene3d>
          <a:sp3d>
            <a:bevelB w="152400" h="50800" prst="softRound"/>
          </a:sp3d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lang="en-US" sz="3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Vlog</a:t>
            </a:r>
            <a:endParaRPr lang="en-U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786" y="1357298"/>
            <a:ext cx="7429552" cy="5195268"/>
          </a:xfrm>
        </p:spPr>
        <p:txBody>
          <a:bodyPr wrap="square" lIns="144000" tIns="36000" rIns="36000" numCol="1">
            <a:normAutofit/>
          </a:bodyPr>
          <a:lstStyle/>
          <a:p>
            <a:pPr>
              <a:buNone/>
            </a:pPr>
            <a:endParaRPr lang="en-US" sz="2400" dirty="0" smtClean="0"/>
          </a:p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Blog video yang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juga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dikenali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sebagai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vlog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adalah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satu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bentuk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blog yang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menggunakan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bahan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video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sebagai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medium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asas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Satu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bentuk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televisyen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web.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Entri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vlog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sering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menggabungkan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i="1" dirty="0" err="1" smtClean="0">
                <a:latin typeface="Arial" pitchFamily="34" charset="0"/>
                <a:cs typeface="Arial" pitchFamily="34" charset="0"/>
              </a:rPr>
              <a:t>embeded</a:t>
            </a:r>
            <a:r>
              <a:rPr lang="en-US" sz="2200" i="1" dirty="0" smtClean="0">
                <a:latin typeface="Arial" pitchFamily="34" charset="0"/>
                <a:cs typeface="Arial" pitchFamily="34" charset="0"/>
              </a:rPr>
              <a:t> video </a:t>
            </a:r>
            <a:r>
              <a:rPr lang="en-US" sz="2200" i="1" dirty="0" err="1" smtClean="0">
                <a:latin typeface="Arial" pitchFamily="34" charset="0"/>
                <a:cs typeface="Arial" pitchFamily="34" charset="0"/>
              </a:rPr>
              <a:t>atau</a:t>
            </a:r>
            <a:r>
              <a:rPr lang="en-US" sz="22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i="1" dirty="0" err="1" smtClean="0">
                <a:latin typeface="Arial" pitchFamily="34" charset="0"/>
                <a:cs typeface="Arial" pitchFamily="34" charset="0"/>
              </a:rPr>
              <a:t>pautan</a:t>
            </a:r>
            <a:r>
              <a:rPr lang="en-US" sz="2200" i="1" dirty="0" smtClean="0">
                <a:latin typeface="Arial" pitchFamily="34" charset="0"/>
                <a:cs typeface="Arial" pitchFamily="34" charset="0"/>
              </a:rPr>
              <a:t> video, </a:t>
            </a:r>
            <a:r>
              <a:rPr lang="en-US" sz="2200" i="1" dirty="0" err="1" smtClean="0">
                <a:latin typeface="Arial" pitchFamily="34" charset="0"/>
                <a:cs typeface="Arial" pitchFamily="34" charset="0"/>
              </a:rPr>
              <a:t>teks</a:t>
            </a:r>
            <a:r>
              <a:rPr lang="en-US" sz="2200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200" i="1" dirty="0" err="1" smtClean="0">
                <a:latin typeface="Arial" pitchFamily="34" charset="0"/>
                <a:cs typeface="Arial" pitchFamily="34" charset="0"/>
              </a:rPr>
              <a:t>imej</a:t>
            </a:r>
            <a:r>
              <a:rPr lang="en-US" sz="22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i="1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200" i="1" dirty="0" smtClean="0">
                <a:latin typeface="Arial" pitchFamily="34" charset="0"/>
                <a:cs typeface="Arial" pitchFamily="34" charset="0"/>
              </a:rPr>
              <a:t> meta data lain. </a:t>
            </a:r>
          </a:p>
          <a:p>
            <a:pPr>
              <a:buNone/>
            </a:pPr>
            <a:endParaRPr lang="en-US" sz="2800" dirty="0"/>
          </a:p>
        </p:txBody>
      </p:sp>
      <p:sp>
        <p:nvSpPr>
          <p:cNvPr id="12290" name="AutoShape 2" descr="Image result for penyelidik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3042" y="274638"/>
            <a:ext cx="7500958" cy="868346"/>
          </a:xfrm>
          <a:solidFill>
            <a:schemeClr val="accent4">
              <a:lumMod val="50000"/>
            </a:schemeClr>
          </a:solidFill>
          <a:effectLst>
            <a:innerShdw dist="50800" dir="4860000">
              <a:prstClr val="black">
                <a:alpha val="50000"/>
              </a:prstClr>
            </a:innerShdw>
          </a:effectLst>
          <a:scene3d>
            <a:camera prst="obliqueTopRight"/>
            <a:lightRig rig="threePt" dir="t"/>
          </a:scene3d>
          <a:sp3d>
            <a:bevelB w="152400" h="50800" prst="softRound"/>
          </a:sp3d>
        </p:spPr>
        <p:txBody>
          <a:bodyPr>
            <a:normAutofit/>
          </a:bodyPr>
          <a:lstStyle/>
          <a:p>
            <a:r>
              <a:rPr lang="en-US" sz="3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Vlog</a:t>
            </a:r>
            <a:endParaRPr lang="en-U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786" y="1357298"/>
            <a:ext cx="7429552" cy="5195268"/>
          </a:xfrm>
        </p:spPr>
        <p:txBody>
          <a:bodyPr wrap="square" lIns="144000" tIns="36000" rIns="36000" numCol="1">
            <a:normAutofit/>
          </a:bodyPr>
          <a:lstStyle/>
          <a:p>
            <a:pPr>
              <a:buNone/>
            </a:pPr>
            <a:endParaRPr lang="en-US" sz="2400" dirty="0" smtClean="0"/>
          </a:p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Video yang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hendak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dimuat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naik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boleh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direkod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secara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sekali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gus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atau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dipotong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menjadi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beberapa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bahagian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kecil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Populariti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vlog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diukur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melalui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jumlah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pengunjung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menonton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vlog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tersebut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Vlog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popular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YouTube. </a:t>
            </a:r>
          </a:p>
          <a:p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Contoh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vlog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: video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dicipta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tentang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cara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menunggang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motosikal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dikenali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sebagai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motovlog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singkatan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motosikal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log video).</a:t>
            </a:r>
          </a:p>
          <a:p>
            <a:endParaRPr lang="en-US" sz="2800" dirty="0"/>
          </a:p>
        </p:txBody>
      </p:sp>
      <p:sp>
        <p:nvSpPr>
          <p:cNvPr id="12290" name="AutoShape 2" descr="Image result for penyelidik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3042" y="274638"/>
            <a:ext cx="7500958" cy="868346"/>
          </a:xfrm>
          <a:solidFill>
            <a:schemeClr val="accent4">
              <a:lumMod val="50000"/>
            </a:schemeClr>
          </a:solidFill>
          <a:effectLst>
            <a:innerShdw dist="50800" dir="4860000">
              <a:prstClr val="black">
                <a:alpha val="50000"/>
              </a:prstClr>
            </a:innerShdw>
          </a:effectLst>
          <a:scene3d>
            <a:camera prst="obliqueTopRight"/>
            <a:lightRig rig="threePt" dir="t"/>
          </a:scene3d>
          <a:sp3d>
            <a:bevelB w="152400" h="50800" prst="softRound"/>
          </a:sp3d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Top 10 </a:t>
            </a:r>
            <a:r>
              <a:rPr lang="en-US" sz="3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M’sia</a:t>
            </a: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Vlog</a:t>
            </a: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(2014)</a:t>
            </a:r>
            <a:endParaRPr lang="en-U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786" y="1357298"/>
            <a:ext cx="7429552" cy="5195268"/>
          </a:xfrm>
        </p:spPr>
        <p:txBody>
          <a:bodyPr wrap="square" lIns="144000" tIns="36000" rIns="36000" numCol="1">
            <a:normAutofit fontScale="77500" lnSpcReduction="20000"/>
          </a:bodyPr>
          <a:lstStyle/>
          <a:p>
            <a:pPr>
              <a:buNone/>
            </a:pP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300" dirty="0" smtClean="0">
                <a:latin typeface="Arial" pitchFamily="34" charset="0"/>
                <a:cs typeface="Arial" pitchFamily="34" charset="0"/>
              </a:rPr>
              <a:t>Mat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Luthfi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(17493) -http://www.youtube.com/matluthfi90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2300" dirty="0" smtClean="0">
                <a:latin typeface="Arial" pitchFamily="34" charset="0"/>
                <a:cs typeface="Arial" pitchFamily="34" charset="0"/>
              </a:rPr>
              <a:t>Anwar Hadi(14458 undian) -http://www.youtube.com/user/IniAnwarHadi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300" dirty="0" smtClean="0">
                <a:latin typeface="Arial" pitchFamily="34" charset="0"/>
                <a:cs typeface="Arial" pitchFamily="34" charset="0"/>
              </a:rPr>
              <a:t>Maria Elena (3770 undian) -http://www.youtube.com/user/shortnap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AimanAzlan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(2897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undian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) -http://www.youtube.com/aimanazlan90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PolkadotDoughnut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(1091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undian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) -http://www.youtube.com/maccaboyz91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Shahrincool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(909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undian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) -http://www.youtube.com/shahrincool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300" dirty="0" smtClean="0">
                <a:latin typeface="Arial" pitchFamily="34" charset="0"/>
                <a:cs typeface="Arial" pitchFamily="34" charset="0"/>
              </a:rPr>
              <a:t>Van Deanvar(794 undian) -http://www.youtube.com/VanDeanvar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Afiqsays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(792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undian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) -http://www.youtube.com/afiqsays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MentolPecah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(668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undian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) -http://www.youtube.com/mentolpecah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Kyopropaganda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(435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undian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) -http://www.youtube.com/kyopropaganda</a:t>
            </a:r>
            <a:endParaRPr lang="en-US" sz="2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290" name="AutoShape 2" descr="Image result for penyelidik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3042" y="274638"/>
            <a:ext cx="7500958" cy="868346"/>
          </a:xfrm>
          <a:solidFill>
            <a:schemeClr val="accent4">
              <a:lumMod val="50000"/>
            </a:schemeClr>
          </a:solidFill>
          <a:effectLst>
            <a:innerShdw dist="50800" dir="4860000">
              <a:prstClr val="black">
                <a:alpha val="50000"/>
              </a:prstClr>
            </a:innerShdw>
          </a:effectLst>
          <a:scene3d>
            <a:camera prst="obliqueTopRight"/>
            <a:lightRig rig="threePt" dir="t"/>
          </a:scene3d>
          <a:sp3d>
            <a:bevelB w="152400" h="50800" prst="softRound"/>
          </a:sp3d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5. Frog VLE</a:t>
            </a:r>
            <a:endParaRPr lang="en-U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786" y="1357298"/>
            <a:ext cx="7429552" cy="5195268"/>
          </a:xfrm>
        </p:spPr>
        <p:txBody>
          <a:bodyPr wrap="square" lIns="144000" tIns="36000" rIns="36000" numCol="1">
            <a:normAutofit/>
          </a:bodyPr>
          <a:lstStyle/>
          <a:p>
            <a:pPr>
              <a:buNone/>
            </a:pPr>
            <a:endParaRPr lang="en-US" sz="2000" dirty="0" smtClean="0"/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Frog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adalah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smtClean="0">
                <a:latin typeface="Arial" pitchFamily="34" charset="0"/>
                <a:cs typeface="Arial" pitchFamily="34" charset="0"/>
              </a:rPr>
              <a:t>Virtual Learning Environment 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(VLE) yang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dipilih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bagi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projek1BestariNet. 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Frog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mempunyai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fungsi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sebagai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komuniti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atau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kumpulan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besar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Persekitaran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pembelajaran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maya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Frog,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atau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Frog VLE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ialah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satu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sistem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pembelajaran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berdasarkan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jaringan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menyerupai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pembelajaran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dunia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sebenar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mengintegrasikan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konsep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pendidikan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konvensional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kaedah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maya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2290" name="AutoShape 2" descr="Image result for penyelidik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3042" y="274638"/>
            <a:ext cx="7500958" cy="868346"/>
          </a:xfrm>
          <a:solidFill>
            <a:schemeClr val="accent4">
              <a:lumMod val="50000"/>
            </a:schemeClr>
          </a:solidFill>
          <a:effectLst>
            <a:innerShdw dist="50800" dir="4860000">
              <a:prstClr val="black">
                <a:alpha val="50000"/>
              </a:prstClr>
            </a:innerShdw>
          </a:effectLst>
          <a:scene3d>
            <a:camera prst="obliqueTopRight"/>
            <a:lightRig rig="threePt" dir="t"/>
          </a:scene3d>
          <a:sp3d>
            <a:bevelB w="152400" h="50800" prst="softRound"/>
          </a:sp3d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Frog VLE</a:t>
            </a:r>
            <a:endParaRPr lang="en-U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786" y="1357298"/>
            <a:ext cx="7429552" cy="5195268"/>
          </a:xfrm>
        </p:spPr>
        <p:txBody>
          <a:bodyPr wrap="square" lIns="144000" tIns="36000" rIns="36000" numCol="1">
            <a:normAutofit/>
          </a:bodyPr>
          <a:lstStyle/>
          <a:p>
            <a:pPr>
              <a:buNone/>
            </a:pPr>
            <a:endParaRPr lang="en-US" sz="2400" dirty="0" smtClean="0"/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Di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bawah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1BestariNet,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sekolah-sekolah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dilengkapi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penyelesaian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bersepadu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membolehkan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pengajaran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pembelajaran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kolaborasi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pengurusan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pentadbiran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dijalankan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internet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menerusi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Virtual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Learning Environment (Frog VLE), yang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boleh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diakses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sekolah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atau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mana-mana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sahaja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mempunyai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capaian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internet.</a:t>
            </a:r>
          </a:p>
        </p:txBody>
      </p:sp>
      <p:sp>
        <p:nvSpPr>
          <p:cNvPr id="12290" name="AutoShape 2" descr="Image result for penyelidik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4857760"/>
            <a:ext cx="3714776" cy="101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4500570"/>
            <a:ext cx="2546389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3042" y="274638"/>
            <a:ext cx="7500958" cy="868346"/>
          </a:xfrm>
          <a:solidFill>
            <a:schemeClr val="accent4">
              <a:lumMod val="50000"/>
            </a:schemeClr>
          </a:solidFill>
          <a:effectLst>
            <a:innerShdw dist="50800" dir="4860000">
              <a:prstClr val="black">
                <a:alpha val="50000"/>
              </a:prstClr>
            </a:innerShdw>
          </a:effectLst>
          <a:scene3d>
            <a:camera prst="obliqueTopRight"/>
            <a:lightRig rig="threePt" dir="t"/>
          </a:scene3d>
          <a:sp3d>
            <a:bevelB w="152400" h="50800" prst="softRound"/>
          </a:sp3d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Frog VLE</a:t>
            </a:r>
            <a:endParaRPr lang="en-U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786" y="1357298"/>
            <a:ext cx="7429552" cy="5195268"/>
          </a:xfrm>
        </p:spPr>
        <p:txBody>
          <a:bodyPr wrap="square" lIns="144000" tIns="36000" rIns="36000" numCol="1">
            <a:normAutofit/>
          </a:bodyPr>
          <a:lstStyle/>
          <a:p>
            <a:pPr>
              <a:buNone/>
            </a:pPr>
            <a:endParaRPr lang="en-US" sz="2400" dirty="0" smtClean="0"/>
          </a:p>
          <a:p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Akses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Keselamatan</a:t>
            </a:r>
            <a:endParaRPr lang="en-US" sz="2600" b="1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Sekolah-sekolah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akan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dilengkapi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capaian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Internet,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membolehkan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akses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ke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VLE yang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bertaraf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dunia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lvl="1"/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Kearah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pendidikan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berteras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teknologi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Internet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pengajaran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pembelajaran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berkesan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serta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memudahkan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pengurusan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pentadbiran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sekolah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lvl="1"/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Kandungan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Internet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juga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ditapis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secara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terus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sekolah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bagi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menggalakkan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persekitaran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pembelajaran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selamat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mana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akses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murid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ke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laman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web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berunsur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negatif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akan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disekat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Hanya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laman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web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ilmiah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disahkan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oleh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KPM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akan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disenarai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putih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dibenarkan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melepasi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tapisan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kandungan</a:t>
            </a: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endParaRPr lang="en-US" sz="2400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290" name="AutoShape 2" descr="Image result for penyelidik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3042" y="274638"/>
            <a:ext cx="7500958" cy="868346"/>
          </a:xfrm>
          <a:solidFill>
            <a:schemeClr val="accent4">
              <a:lumMod val="50000"/>
            </a:schemeClr>
          </a:solidFill>
          <a:effectLst>
            <a:innerShdw dist="50800" dir="4860000">
              <a:prstClr val="black">
                <a:alpha val="50000"/>
              </a:prstClr>
            </a:innerShdw>
          </a:effectLst>
          <a:scene3d>
            <a:camera prst="obliqueTopRight"/>
            <a:lightRig rig="threePt" dir="t"/>
          </a:scene3d>
          <a:sp3d>
            <a:bevelB w="152400" h="50800" prst="softRound"/>
          </a:sp3d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Frog VLE</a:t>
            </a:r>
            <a:endParaRPr lang="en-U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786" y="1357298"/>
            <a:ext cx="7429552" cy="5195268"/>
          </a:xfrm>
        </p:spPr>
        <p:txBody>
          <a:bodyPr wrap="square" lIns="144000" tIns="36000" rIns="36000" numCol="1">
            <a:normAutofit/>
          </a:bodyPr>
          <a:lstStyle/>
          <a:p>
            <a:pPr>
              <a:buNone/>
            </a:pPr>
            <a:endParaRPr lang="en-US" sz="2800" dirty="0" smtClean="0"/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Frog VLE 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adalah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platform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berteras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cloud yang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fleksibel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boleh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diakses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mana-mana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jua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dari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luar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kawasan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sekolah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Fail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data yang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disimpan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cloud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boleh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diakses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mana-mana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sahaja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bila-bila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masa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capaian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Internet. </a:t>
            </a:r>
          </a:p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Pengguna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diberi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akses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percuma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VLE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setiap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kali log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masuk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dari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rangkaian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Yes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ID log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masuk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VLE. </a:t>
            </a:r>
          </a:p>
          <a:p>
            <a:endParaRPr lang="en-US" sz="2400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290" name="AutoShape 2" descr="Image result for penyelidik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3042" y="274638"/>
            <a:ext cx="7500958" cy="868346"/>
          </a:xfrm>
          <a:solidFill>
            <a:schemeClr val="accent4">
              <a:lumMod val="50000"/>
            </a:schemeClr>
          </a:solidFill>
          <a:effectLst>
            <a:innerShdw dist="50800" dir="4860000">
              <a:prstClr val="black">
                <a:alpha val="50000"/>
              </a:prstClr>
            </a:innerShdw>
          </a:effectLst>
          <a:scene3d>
            <a:camera prst="obliqueTopRight"/>
            <a:lightRig rig="threePt" dir="t"/>
          </a:scene3d>
          <a:sp3d>
            <a:bevelB w="152400" h="50800" prst="softRound"/>
          </a:sp3d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6.Perisian </a:t>
            </a:r>
            <a:r>
              <a:rPr lang="en-US" sz="3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Sumber</a:t>
            </a: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Terbuka</a:t>
            </a:r>
            <a:endParaRPr lang="en-U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24" y="1142984"/>
            <a:ext cx="7429552" cy="5195268"/>
          </a:xfrm>
        </p:spPr>
        <p:txBody>
          <a:bodyPr wrap="square" lIns="144000" tIns="36000" rIns="36000" numCol="1">
            <a:normAutofit lnSpcReduction="10000"/>
          </a:bodyPr>
          <a:lstStyle/>
          <a:p>
            <a:pPr>
              <a:buNone/>
            </a:pPr>
            <a:endParaRPr lang="en-US" sz="2400" dirty="0" smtClean="0"/>
          </a:p>
          <a:p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Perisian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sumber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terbuka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i="1" dirty="0" smtClean="0">
                <a:latin typeface="Arial" pitchFamily="34" charset="0"/>
                <a:cs typeface="Arial" pitchFamily="34" charset="0"/>
              </a:rPr>
              <a:t>Open-source </a:t>
            </a:r>
            <a:r>
              <a:rPr lang="en-US" sz="2600" i="1" dirty="0" smtClean="0">
                <a:latin typeface="Arial" pitchFamily="34" charset="0"/>
                <a:cs typeface="Arial" pitchFamily="34" charset="0"/>
              </a:rPr>
              <a:t>software (OSS) </a:t>
            </a:r>
            <a:r>
              <a:rPr lang="en-US" sz="2600" i="1" dirty="0" err="1" smtClean="0">
                <a:latin typeface="Arial" pitchFamily="34" charset="0"/>
                <a:cs typeface="Arial" pitchFamily="34" charset="0"/>
              </a:rPr>
              <a:t>adalah</a:t>
            </a:r>
            <a:r>
              <a:rPr lang="en-US" sz="2600" i="1" dirty="0" smtClean="0">
                <a:latin typeface="Arial" pitchFamily="34" charset="0"/>
                <a:cs typeface="Arial" pitchFamily="34" charset="0"/>
              </a:rPr>
              <a:t>: </a:t>
            </a:r>
          </a:p>
          <a:p>
            <a:pPr lvl="1"/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Perisian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komputer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kod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sumber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disediakan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dilesenkan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lesen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mana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pemegang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hakcipta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memberikan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hak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mengkaji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mengubah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mengedarkan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perisian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bagi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semua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orang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semua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tujuan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lvl="1"/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Perisian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percuma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bebas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diguna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juga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boleh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didapati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dalam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bentuk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kod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sumber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lain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-lain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hak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tertentu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biasa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nya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dikhaskan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dibawah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lesen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sumber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terbuka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lvl="1"/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Perisian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yang 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membenarkan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pengguna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mengkaji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mengubah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memperbaiki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pada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masa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masa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tertentu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juga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mengedarkan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perisian</a:t>
            </a: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endParaRPr lang="en-US" sz="2400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290" name="AutoShape 2" descr="Image result for penyelidik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3042" y="274638"/>
            <a:ext cx="7500958" cy="868346"/>
          </a:xfrm>
          <a:solidFill>
            <a:schemeClr val="accent4">
              <a:lumMod val="50000"/>
            </a:schemeClr>
          </a:solidFill>
          <a:effectLst>
            <a:innerShdw dist="50800" dir="4860000">
              <a:prstClr val="black">
                <a:alpha val="50000"/>
              </a:prstClr>
            </a:innerShdw>
          </a:effectLst>
          <a:scene3d>
            <a:camera prst="obliqueTopRight"/>
            <a:lightRig rig="threePt" dir="t"/>
          </a:scene3d>
          <a:sp3d>
            <a:bevelB w="152400" h="50800" prst="softRound"/>
          </a:sp3d>
        </p:spPr>
        <p:txBody>
          <a:bodyPr>
            <a:normAutofit/>
          </a:bodyPr>
          <a:lstStyle/>
          <a:p>
            <a:r>
              <a:rPr lang="en-US" sz="3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Perisian</a:t>
            </a: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Sumber</a:t>
            </a: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Terbuka</a:t>
            </a:r>
            <a:endParaRPr lang="en-U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24" y="1142984"/>
            <a:ext cx="7429552" cy="5195268"/>
          </a:xfrm>
        </p:spPr>
        <p:txBody>
          <a:bodyPr wrap="square" lIns="144000" tIns="36000" rIns="36000" numCol="1">
            <a:normAutofit/>
          </a:bodyPr>
          <a:lstStyle/>
          <a:p>
            <a:pPr>
              <a:buNone/>
            </a:pPr>
            <a:endParaRPr lang="en-US" sz="2400" dirty="0" smtClean="0"/>
          </a:p>
          <a:p>
            <a:endParaRPr lang="en-US" sz="2800" dirty="0" smtClean="0"/>
          </a:p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Perisian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sumber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terbuka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sering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kali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dibangunkan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secara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awam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melalui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cara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kerjasama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Satu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laporan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oleh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Standish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Group (sejak2008)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menyatakan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bahawa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penggunaan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model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perisian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sumber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terbuka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telah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menghasilkan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penjimatan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sebanyak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kira-kira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USD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60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bilion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setiap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tahun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bagi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pengguna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endParaRPr lang="en-US" sz="2400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290" name="AutoShape 2" descr="Image result for penyelidik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3042" y="274638"/>
            <a:ext cx="7500958" cy="868346"/>
          </a:xfrm>
          <a:solidFill>
            <a:schemeClr val="accent4">
              <a:lumMod val="50000"/>
            </a:schemeClr>
          </a:solidFill>
          <a:effectLst>
            <a:innerShdw dist="50800" dir="4860000">
              <a:prstClr val="black">
                <a:alpha val="50000"/>
              </a:prstClr>
            </a:innerShdw>
          </a:effectLst>
          <a:scene3d>
            <a:camera prst="obliqueTopRight"/>
            <a:lightRig rig="threePt" dir="t"/>
          </a:scene3d>
          <a:sp3d>
            <a:bevelB w="152400" h="50800" prst="softRound"/>
          </a:sp3d>
        </p:spPr>
        <p:txBody>
          <a:bodyPr>
            <a:normAutofit/>
          </a:bodyPr>
          <a:lstStyle/>
          <a:p>
            <a:r>
              <a:rPr lang="en-US" sz="3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Ciri-Ciri</a:t>
            </a: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Perisian</a:t>
            </a: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Sumber</a:t>
            </a: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Terbuka</a:t>
            </a:r>
            <a:endParaRPr lang="en-U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24" y="1142984"/>
            <a:ext cx="7429552" cy="5195268"/>
          </a:xfrm>
        </p:spPr>
        <p:txBody>
          <a:bodyPr wrap="square" lIns="144000" tIns="36000" rIns="36000" numCol="1">
            <a:normAutofit lnSpcReduction="10000"/>
          </a:bodyPr>
          <a:lstStyle/>
          <a:p>
            <a:pPr>
              <a:buNone/>
            </a:pPr>
            <a:endParaRPr lang="en-US" sz="2400" dirty="0" smtClean="0"/>
          </a:p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Pengedaran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semula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bebas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Tidak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memerlukan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sebarang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royalti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atau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lain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-lain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bayaran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bagi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penjualan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tertentu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Kod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sumber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Dibekalkan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dengankod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sumber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membolehkan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pengedaran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kod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sumber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serta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pengedaran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dalam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bentuk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kompil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Keutuhan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kod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pencipta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kod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sumber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Perlu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mematuhi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lesennya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GPL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yang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mana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perisian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boleh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digunakan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oleh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sesiapa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sahaja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Kos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mendapatkan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perisian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rendah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Murah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kerana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boleh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dimua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tturun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dari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internet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atau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laman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sesawang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penciptanya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atau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kumpulan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yang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menyelenggara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endParaRPr lang="en-US" sz="2400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290" name="AutoShape 2" descr="Image result for penyelidik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multimedia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5074" y="1285860"/>
            <a:ext cx="2716899" cy="20907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3042" y="274638"/>
            <a:ext cx="7500958" cy="868346"/>
          </a:xfrm>
          <a:solidFill>
            <a:schemeClr val="accent4">
              <a:lumMod val="50000"/>
            </a:schemeClr>
          </a:solidFill>
          <a:effectLst>
            <a:innerShdw dist="50800" dir="4860000">
              <a:prstClr val="black">
                <a:alpha val="50000"/>
              </a:prstClr>
            </a:innerShdw>
          </a:effectLst>
          <a:scene3d>
            <a:camera prst="obliqueTopRight"/>
            <a:lightRig rig="threePt" dir="t"/>
          </a:scene3d>
          <a:sp3d>
            <a:bevelB w="152400" h="50800" prst="softRound"/>
          </a:sp3d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APLIKASI DALAM WEB 2.0</a:t>
            </a:r>
            <a:endParaRPr lang="en-U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348" y="1214422"/>
            <a:ext cx="5572164" cy="4857784"/>
          </a:xfrm>
        </p:spPr>
        <p:txBody>
          <a:bodyPr>
            <a:normAutofit/>
          </a:bodyPr>
          <a:lstStyle/>
          <a:p>
            <a:pPr marL="457200" indent="-457200">
              <a:buNone/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Contoh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berkaitan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dalam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bidang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pendidikan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M-Learning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Podcasting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Vadcasting</a:t>
            </a:r>
            <a:endParaRPr lang="en-US" sz="2000" i="1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Blog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Vlog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Frog-VLE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Perisian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Terbuka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Social Learning Technology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Social Bookmarking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Wikis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Sistem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Pengurusan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Pembelajaran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LMS-Learning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Managenment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System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457200" indent="-457200"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25602" name="AutoShape 2" descr="data:image/png;base64,iVBORw0KGgoAAAANSUhEUgAAAQMAAADCCAMAAAB6zFdcAAABcVBMVEX/////0+D/OIv//P3/7vH7z9z4ydn+sMf/6e//7PD7zdv9u83/4uv/2+X91uL+4un98vT+zNn73OX/No379/j/OIn7//7XADbuAESzDjf/+//+9vnmAD/fADjnAD3kAET3AE22kZr1AEbGADjVADDp6+r09fXyvtHPADefjZHhrbrrAD7rAETnj6j/7ff00+LvLYCspqnNAEPcAEDFbIbFfI/LpK/w6OrKkJ7BAC+tGEDCmqbz1OLvb5jMAC7DPmHgY4OtT2Otpazi4+PGTnOxACPnws3dRGzYUXbMhpu0tba+w8DbcIrVeZDKXHfNvcK1O1jSrbbil63rV5Lk3eLxmsC2AB3aLFnWQmXmp7vHdIa+M1bAAD7JtbrfztbmJ2HMI1P6wd/qgJ/rqsfweavWnrD2d6v3lr/wSY3umLPbAEj0s9PtU5PtPIXAg5G7cIOmj5SbnZqxRl6kACPrVIC+WXa6kJ6+tLmkI0OiABScBTR4NyBZAAASjklEQVR4nO2ci0PaSNfGRwM0+EISQwipSUBRgsv9okSrVSuKF0QFsdaqFO+32mpX237vX/+eCcEK1eruqv1W57GVycxkyPw4czJzMoIQsrYhhCi7hW65ov+8cDhanIzVyVrYdqeFQ3XxNHpasr1Av2bQRhgQBoQBYUAYEAaEAWFAGBAGhAFhQBgQBoQBYYAIA8KAMECEARZhQBhgEQaEARZhQBhgEQaEARZhQBhgEQaEARZhQBhgEQaEARZhQBhgEQaEARZhQBhgEQaEARZhQBhgEQaEARZhQBhgEQaEARZhQBhgEQaEARZhQBhgEQaEARZhQBhgEQaEARZhQBhgEQaEARZhQBhgEQaEARZhQBhgEQaEARZhQBhgEQaEARZhQBhgEQaEARZhQBhgEQaEARZhQBhgEQaEARZhQBhgEQa/ZsA6GCfDOBwxp60lJl+e8rwY8Azfsr2zdHBycnKwt78ZQ0hEz42BY3PnxO1udYFaW92JxE4c6onPikF8PwEAWvG/VrfbDSTcO7HnZQf7B24X7nvNEoADvLhPjp8RA2bfbXS83v3WOoX9Yfvvvuh71vUMGIyg1utmudxLsWvaEa9v/oZsqv5bvDz4qfTXLdynrmPAYCtIXAegBmH/uoYox+rW1mq8Q4QedFhtQZBVrvVAFKlgFAaQHA/W5ECIjrbhzsqlVQE5zOygLYZi0SAlUk7zmLvunR6FAeg4ca0R1IZD4vjndmJbR36/FPZtYSNZVSUp7PdKU0GjTESx7nAUZ0MNrKoszIWrMVHk5sJqUF4Lw6nw4w8XhJlwOob4VBgqSmG19BsZ2D5ePxDqjvGn0SCPSZHqxETVJ03Dh1+SOtdGR9fS/hWHYeyitdc/Jnf0SRHIhoJ+PTDhrzqQvBWR1ip6X7VaPeo8gt8lrSB5hlGot7OKKy7mhN/GoO4Pb9QOahq1q2rnu0wymZmIhA+RMBOJDJwlT/siymqtON7tHxNEOA6NY81qgXngg6JKZK2YDcyOj2dS/vON02Ren/On4+Ju2l9KJseTyfwjeIMb/MHmCXzYNwKAkkS8sRVhXkqH8tlAHvoyxWkzkrIaCGRnIulcrRPxQf8YpwGDXDYA0pA+AQxKad9oEbqpZ7OVdf90tpzV5IKEGfT6S2bF38XAuf8rGzDGQ5NbtFSldxXorliZ8Kcc2ozXtxUMRo/SE+WaY8cMBK3Pp2xtbUW3SnZgIFW3YaxsmJ80n8KDCGD2wVjADLawT6Qf465ww1hY+uVAwAxO5IarcwxK0zoeHvq81MtrM0qn4lXDvqlgFpeKwEDCduDzKV6vN9wTRYH5yNFR2ucrmc3w63UGkd64GOr1S95wWJ37fQw2E+YE+WYGbtuPqxNhCWEwEEUYFBHMQE1PX8wvrvtWbEigO+ANBhXMQEnPX1xczPflKH1eiXjmXkWOmDoDr8lAMRhEql8WFxdDj+ISr2PALLtvZ7D8owlgQK+FV1ictq9F1nltQE0PnJ2dZbrD0x2lVAGPhfAcjAXFU0wmz5LJLNiBN32RHBip9bzGAHcY6vQOAwNvafzszHCJv2eOhO8KtzBode80tBJ4r6rGLSDk8c5nwQ48uwEtUHkZXotdeFdoZBsMFzTtfbonF9BAImZQzZUX3qjqodEAu66aDNQRYDASLpWz2YBGXTOLfBwGO7czcH1suDatOKkcrcZiqynlbTGgDfSMvIjFrFGPOl/u9/S8iBU8PSVN6IMkfoM2HvyGWq2gbOZlesSKGyjXGbw3GAyqpccZBjcy2MP3xVsYHHQ0NJMfmFTVVKpHfTtToYCBkkqlPD2e7mI296eaTnk8ryqa9tljap0NAAMYPJVPI+oETIhF9qU6ZvgDg0EGGDzObfFGBkutt9vBSSMDLT/05eXk4MsvQ98CYBXfX2ItvsnkxWzm++TI5JdMGYlmNhRUtE9vv8CNRFt4M3kBJUj/8nZGx+0M/N9aGVX+Oxn6zQz2bh8LrQcdjc4qMPtHV9dQ1x9JmBGg/GkX1unZrIa02VPIP50VEGVmd3WNZ7VvQxtZ6Ht2fCgTgDPgdQP3Wvg2NJRF5aGhhY6fr/UxGezcMlPGWqIaGIiBSnHoa9dQsRIQEVXODGFlNsrAoJL5+vVrEVLIzB4aKuriwlfcZ0ovGq9gOl8XjIYqX4GJnumqdDzO3OAmBvi+cPNU2VDz+lkrW9ttoHZbRYPR3d7WbmuHjJyOdFwAabgZsDZTsBTibTYZn2ZrH8beVbDZ4BXPNNphwazb2tnHAnA9g5Zjt8t9G4Om5bPOMIxdkO0MY9VFkbVaaU7meKuVFfU2Ky2wUEoh2sqwlpjdboHes1aGQ6I+jF8wQ2sLb3zuUFNGFsZ6Q7xOvO7lIRjAkum2OVLzool2Oi34leN5mkJ23gkdFAWepSnayVJI5nEQ0uLkufp105CmBDjNDMzxTrqeLyDO6dQbO32fXb4Tg5a9W9cLS41zF8pO0xSFZzQ0JBBH05ygaYKdtiCZtYgiZFuQCNmChvNhUm2haV2DDBOBCGcYCY4Fg4ETOUEQsKP4aYokGllUHcl9TKGuXTce3+oQlhtboWSOw/NaEckWSAicRRZgMHCceb0UZ4E5D5TJgixoMkWJnIUzKtRb4DjNfJVxdZAsC2K909Aw/mnqtumW/7F5XB9H+niLHZzEmt74x52MuvLJQFoTanFTCyaBTYWzWAwwhmJcvQuApQPcJs5Hmm4WN1+soNcB6DUiwr3MIq6PIx0nfnl3dG83NxPbeg3aOnTAhfFGGrRNIX56ehiXB6dK+FOTN1+ffzh/HayZB7V9PnYZlaPQ6lRt7eAYO982+k+tvjZbFSncecfrc9MVB6cOMXV565y/yv8+GbS0GEuG+rOFJl/gci91NFoghUpeyaso4fAH8JVRVVK83rDinZLFQtj/GipT8+F3YOOWuYhf8ShSZKsDrBs5VqTw2GUjHRP+D/iOCHWloxhu35HyR6AhSTrKGTW2oIA3iFf9EUzDkQrfR9T1ejtosR248fO169yhq/XEUeu4KdydGSnS96l/1Oef7hALEV9fP+hzKCDMRTq9YDTavH+Kw52IrM3s9lc7a5e+qqR9Pme9GR0YYJvhU760fxtDzqU6pz996r/w+adwlN4BBZFDzJ4e7Oz8ABcRT/mj9+AUb3rOtHly/TAA00hs1owgtry3tx830mI0EhlInm2s+VMxrSD5MmdYeRGnfR9opM/5p2Io3tv5rng2mwylpDm4dHk6MlaVolcZVOC1JK3MS+d4AZVL+7eSybPx0c5e2kC2Mhb5YK8xSEe2KGAgRe9hfXnjs7bjkxtmzIllPIZFZDMeyCaWjYNoRAmJWmUaRxPBDnJZXddh9Q/po6q0BQykdxwqSMpuXqNgfXUR0iiR8aRLfdJK3SPgMCswkKtSYTet4vhSLuUvBESx/K6zFwaJPCrN7/YqwRqDalqxoeFUOCr881nDDQyYFubFgfsaBu6TuMOYzTgShrdwwYwRjwWf8oJ3Hqb9a7RWUCLnY+fn52MOsINIarvXF9Tmwu84bV46qsCdjpIXjFBqwbuyAZ1aNX2LPiFhBkHVE1qoSnOwXsilItOH0a1zRZkvi4jxKLsLa368xKYHpdd94Sk5nvI+IAOg8J8XO1ccgokjsRMznjuLqOY13bVVtBhVIr4jnxIZXM1iBp4ej0d9G0KBQqQ7d6FMsX3h0Vh5NLzCi1TpAwhMOFYNF7KVNWnMnCPUGGhzyrtKuU85coA/6I740oqSXu/bCGBk1Uq2X0mDA6EnpfnMurcUTykP6Q+M/UibS4krbtHdmljaRMb+gw6ROqnPohLYJcykfevr62sXuwsaMEj3D2BVkP5e6a4U15XDPu9oTJ9XwK0HLkYGeyMwwFc96qEtOKekrUgIWg0GqQpydCtjQVu01wteM9ftG30/2pvegmU2oqu44HDEG4VJ5WRkfmGm92hz3fvQDFiWMTaiuNx4G0LiYMdm3IqBASXK9QeSLrcNzp3xqLsbG0PJ2QD4ADVdnAXlIQ0M2PyM52jaO8oBEDWIhI2uofdqr6NjwudTPB5fRI2i4EgK/OaEF+yg5IHPPq34FLiX5rqVQnL8wqNGZRGt9iiKqqo+ZYUGO1DmswuLynlKjd7DIuLXDFqcTuvm8v7O3s7+cbw+KajtwTi4HB5wkxKBQSaPo6AIM/Dk4IaJb5l6QR1kNbjaXmCgFQdxGDmbn50BBny3b/0V6CV0KjSiriJ9zftO50aVbiM37QkCA7VQzhZfeSEtT9QLgCP9pzKvZzODXsDzkPcFY09WC++08ixHt/Cc8V5XGCybHtO9hAwGPSGzRa3f4ymUSoelkg3swDPIomxmUvGOWqgKfKTTqy3BrRX1JT/TM7KLnz32w5m5SWUqGO1R+wK5EbXwbTyZzAyqc1RuUC1oKLs74n3HWSEDVw9NqvMyDb90Md/nUdXSQ/sD/nJ/Im/hjLnQDwbykrvuDkAzIyM5c86qzYyoag/W25j2vmeSRsLC5xF1lEPZjTeTHlww8nKgvKauVbKg4qRaqHwehDM8L4t6/8jbIs6tLKrrltxkTyGAY47qW9vAyMguLlj4oq6z9J89FzoKbLzy9Dw4A7w/0Wru0bRczgzN/UixHXCY7o82o9+5718qZrlQ/Pymps+6lvn+HvxZYOPNqwFY5mTHB94svlp882noW/bTq13jQVz586tQ9tsnyO7L5LXi9/fGI8rs7qvPevnz95CGqGxxcbFS/N6HH2iiALRY1o0ClB9aXMxp/3z9fLd9qlZzn2qHwxaM24xZDdzoh4+34+aHn+86LdftJP+HqfGA8O00iUOm+dOuJFyskD/7o6ur64+z2UAgaeRAp06/ftOyZ6eQPatR+a4ug4w23jUeyJ52fYO1pDbbdZqHN8gaK8VvkAicds3Cm0FBV556qLVzM4PaXt3YsrGKMLcpmg3UXiuhYj3yA2lTORnnw5xGKMMBrIW1ci4U2s2EchVdy4VyNQbF3YoM+RnIDhjt4BY1SAhcMVOBBaNWyWT08tUCDc6ppUPlfwrg7gywP9g8MWLuLqBgRlR/GCFvtdZ3q4l8m7UN/2sfxtFVKzhT3drezlCAoq29zcpY29rbhwW+rU3Hz93YtnZaG7ZaIdfKIrqtrYxz9bZ2BnG2Np4yzrZ22OsFVitDCdZ2KBDL8B73sU/wTgwcwEA+Thj9NzyhewePgStGSDOMYB6LbAtjMRlRNA6RCqyTZ+CiOd4oEWV8ZGEYVodlBQ81oAA8J8PALBJuRTiXZRgdcUwLi0StzEBphxMXZPUyw0DVYfiFNB6uUm/u0EMxwGNhM2HMjGvT5obnzlh2lsURRGzdIs3yAmU+LdV5lkI6y/NOmhJ1ngcEUE3naYpyQC7LsjjayvGsjCiahbp21glZuEAAdiwtQGXcBn4HnsX5LDTOwkmCjjPuY+faXRnElhpWTq2J4YZmOJq2cBwnCEbabkREMRDObqcEu92Co6u4EoUDYnBkNwKvdhBNQ/ftHA634VyBxtnwH3JwTFYTarF4XADNwJkWo6oFvw0cPyIDfrNhEQkDovEhi2wEQWVZoIy0YAh3mJMpQZY7ZBwqFYwYKxwaRxTUxpXlH23IlIiMXHyaEamVBWjNaNUohlK5lhZEXEfm7uPx9N38gZXfaYwpuVoPGvbnUZe6kv6Rj+pHtbqo8ehHXLV2hvmrsdVacUPy8vBRGLTzP0WamwZDk6hrkzdXupJB3elcs+6vruHOuiuDk+bNes1Pmv7Fuqs/OGhk4H6GDOJ7jRE1l+vn/br/Wt313rjcGFx0uZZ+95Xfn+56X4g3bGR3uZofvv+bdVefKO9f9Qeu1o8d9xDE+n+iu44FLrZ0FcIT8oi3MuAv1wtybO/yr3vcJ7bH2y308LrVDqy1sRDjUMdyLZ7uTuw5HmUP7WPpdgbM9qajncE7BVDseGdpaW/Hdrn94WnotrHgtC25E/stRhzJ7LfD/qSs4HY7cG4mXK4DhgEGVO0xO+Kfx983/mDA25Zc7v22Wky1tkQxGTwdU7j9vsAsgz9o/v6DpwMA3cUn8g6u8TsgnLHH+KOCR9St/sDqdNif8fdg1O2g+btALOjyuduT0F3mys12EI/Hn87CGd2FAd/8nTDHJ4nEweZvu+L711//Xpx4AocSntKi6a8yuNyItPd07o9/3Q4+ulz4u1E+PuIf2zyw/jqDPVhBgyk8azvYNGIpiSfkFP/Gd4Xt421qyze2+O/T32Dg2DzeHn5Ks6S/851xz3GeeO335j2hSNLfYOB8UhNl9Pfs4LnFkZ77d0gSBoQBYUAYEAaEAWFAGBAGhAFhQBgQBogwIAwIA0QYYNle/A9fSI4XZzKBIAAAAABJRU5ErkJggg=="/>
          <p:cNvSpPr>
            <a:spLocks noChangeAspect="1" noChangeArrowheads="1"/>
          </p:cNvSpPr>
          <p:nvPr/>
        </p:nvSpPr>
        <p:spPr bwMode="auto">
          <a:xfrm>
            <a:off x="155575" y="-2490788"/>
            <a:ext cx="6934200" cy="52006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4" name="AutoShape 4" descr="data:image/png;base64,iVBORw0KGgoAAAANSUhEUgAAAQMAAADCCAMAAAB6zFdcAAABcVBMVEX/////0+D/OIv//P3/7vH7z9z4ydn+sMf/6e//7PD7zdv9u83/4uv/2+X91uL+4un98vT+zNn73OX/No379/j/OIn7//7XADbuAESzDjf/+//+9vnmAD/fADjnAD3kAET3AE22kZr1AEbGADjVADDp6+r09fXyvtHPADefjZHhrbrrAD7rAETnj6j/7ff00+LvLYCspqnNAEPcAEDFbIbFfI/LpK/w6OrKkJ7BAC+tGEDCmqbz1OLvb5jMAC7DPmHgY4OtT2Otpazi4+PGTnOxACPnws3dRGzYUXbMhpu0tba+w8DbcIrVeZDKXHfNvcK1O1jSrbbil63rV5Lk3eLxmsC2AB3aLFnWQmXmp7vHdIa+M1bAAD7JtbrfztbmJ2HMI1P6wd/qgJ/rqsfweavWnrD2d6v3lr/wSY3umLPbAEj0s9PtU5PtPIXAg5G7cIOmj5SbnZqxRl6kACPrVIC+WXa6kJ6+tLmkI0OiABScBTR4NyBZAAASjklEQVR4nO2ci0PaSNfGRwM0+EISQwipSUBRgsv9okSrVSuKF0QFsdaqFO+32mpX237vX/+eCcEK1eruqv1W57GVycxkyPw4czJzMoIQsrYhhCi7hW65ov+8cDhanIzVyVrYdqeFQ3XxNHpasr1Av2bQRhgQBoQBYUAYEAaEAWFAGBAGhAFhQBgQBoQBYYAIA8KAMECEARZhQBhgEQaEARZhQBhgEQaEARZhQBhgEQaEARZhQBhgEQaEARZhQBhgEQaEARZhQBhgEQaEARZhQBhgEQaEARZhQBhgEQaEARZhQBhgEQaEARZhQBhgEQaEARZhQBhgEQaEARZhQBhgEQaEARZhQBhgEQaEARZhQBhgEQaEARZhQBhgEQaEARZhQBhgEQaEARZhQBhgEQaEARZhQBhgEQaEARZhQBhgEQa/ZsA6GCfDOBwxp60lJl+e8rwY8Azfsr2zdHBycnKwt78ZQ0hEz42BY3PnxO1udYFaW92JxE4c6onPikF8PwEAWvG/VrfbDSTcO7HnZQf7B24X7nvNEoADvLhPjp8RA2bfbXS83v3WOoX9Yfvvvuh71vUMGIyg1utmudxLsWvaEa9v/oZsqv5bvDz4qfTXLdynrmPAYCtIXAegBmH/uoYox+rW1mq8Q4QedFhtQZBVrvVAFKlgFAaQHA/W5ECIjrbhzsqlVQE5zOygLYZi0SAlUk7zmLvunR6FAeg4ca0R1IZD4vjndmJbR36/FPZtYSNZVSUp7PdKU0GjTESx7nAUZ0MNrKoszIWrMVHk5sJqUF4Lw6nw4w8XhJlwOob4VBgqSmG19BsZ2D5ePxDqjvGn0SCPSZHqxETVJ03Dh1+SOtdGR9fS/hWHYeyitdc/Jnf0SRHIhoJ+PTDhrzqQvBWR1ip6X7VaPeo8gt8lrSB5hlGot7OKKy7mhN/GoO4Pb9QOahq1q2rnu0wymZmIhA+RMBOJDJwlT/siymqtON7tHxNEOA6NY81qgXngg6JKZK2YDcyOj2dS/vON02Ren/On4+Ju2l9KJseTyfwjeIMb/MHmCXzYNwKAkkS8sRVhXkqH8tlAHvoyxWkzkrIaCGRnIulcrRPxQf8YpwGDXDYA0pA+AQxKad9oEbqpZ7OVdf90tpzV5IKEGfT6S2bF38XAuf8rGzDGQ5NbtFSldxXorliZ8Kcc2ozXtxUMRo/SE+WaY8cMBK3Pp2xtbUW3SnZgIFW3YaxsmJ80n8KDCGD2wVjADLawT6Qf465ww1hY+uVAwAxO5IarcwxK0zoeHvq81MtrM0qn4lXDvqlgFpeKwEDCduDzKV6vN9wTRYH5yNFR2ucrmc3w63UGkd64GOr1S95wWJ37fQw2E+YE+WYGbtuPqxNhCWEwEEUYFBHMQE1PX8wvrvtWbEigO+ANBhXMQEnPX1xczPflKH1eiXjmXkWOmDoDr8lAMRhEql8WFxdDj+ISr2PALLtvZ7D8owlgQK+FV1ictq9F1nltQE0PnJ2dZbrD0x2lVAGPhfAcjAXFU0wmz5LJLNiBN32RHBip9bzGAHcY6vQOAwNvafzszHCJv2eOhO8KtzBode80tBJ4r6rGLSDk8c5nwQ48uwEtUHkZXotdeFdoZBsMFzTtfbonF9BAImZQzZUX3qjqodEAu66aDNQRYDASLpWz2YBGXTOLfBwGO7czcH1suDatOKkcrcZiqynlbTGgDfSMvIjFrFGPOl/u9/S8iBU8PSVN6IMkfoM2HvyGWq2gbOZlesSKGyjXGbw3GAyqpccZBjcy2MP3xVsYHHQ0NJMfmFTVVKpHfTtToYCBkkqlPD2e7mI296eaTnk8ryqa9tljap0NAAMYPJVPI+oETIhF9qU6ZvgDg0EGGDzObfFGBkutt9vBSSMDLT/05eXk4MsvQ98CYBXfX2ItvsnkxWzm++TI5JdMGYlmNhRUtE9vv8CNRFt4M3kBJUj/8nZGx+0M/N9aGVX+Oxn6zQz2bh8LrQcdjc4qMPtHV9dQ1x9JmBGg/GkX1unZrIa02VPIP50VEGVmd3WNZ7VvQxtZ6Ht2fCgTgDPgdQP3Wvg2NJRF5aGhhY6fr/UxGezcMlPGWqIaGIiBSnHoa9dQsRIQEVXODGFlNsrAoJL5+vVrEVLIzB4aKuriwlfcZ0ovGq9gOl8XjIYqX4GJnumqdDzO3OAmBvi+cPNU2VDz+lkrW9ttoHZbRYPR3d7WbmuHjJyOdFwAabgZsDZTsBTibTYZn2ZrH8beVbDZ4BXPNNphwazb2tnHAnA9g5Zjt8t9G4Om5bPOMIxdkO0MY9VFkbVaaU7meKuVFfU2Ky2wUEoh2sqwlpjdboHes1aGQ6I+jF8wQ2sLb3zuUFNGFsZ6Q7xOvO7lIRjAkum2OVLzool2Oi34leN5mkJ23gkdFAWepSnayVJI5nEQ0uLkufp105CmBDjNDMzxTrqeLyDO6dQbO32fXb4Tg5a9W9cLS41zF8pO0xSFZzQ0JBBH05ygaYKdtiCZtYgiZFuQCNmChvNhUm2haV2DDBOBCGcYCY4Fg4ETOUEQsKP4aYokGllUHcl9TKGuXTce3+oQlhtboWSOw/NaEckWSAicRRZgMHCceb0UZ4E5D5TJgixoMkWJnIUzKtRb4DjNfJVxdZAsC2K909Aw/mnqtumW/7F5XB9H+niLHZzEmt74x52MuvLJQFoTanFTCyaBTYWzWAwwhmJcvQuApQPcJs5Hmm4WN1+soNcB6DUiwr3MIq6PIx0nfnl3dG83NxPbeg3aOnTAhfFGGrRNIX56ehiXB6dK+FOTN1+ffzh/HayZB7V9PnYZlaPQ6lRt7eAYO982+k+tvjZbFSncecfrc9MVB6cOMXV565y/yv8+GbS0GEuG+rOFJl/gci91NFoghUpeyaso4fAH8JVRVVK83rDinZLFQtj/GipT8+F3YOOWuYhf8ShSZKsDrBs5VqTw2GUjHRP+D/iOCHWloxhu35HyR6AhSTrKGTW2oIA3iFf9EUzDkQrfR9T1ejtosR248fO169yhq/XEUeu4KdydGSnS96l/1Oef7hALEV9fP+hzKCDMRTq9YDTavH+Kw52IrM3s9lc7a5e+qqR9Pme9GR0YYJvhU760fxtDzqU6pz996r/w+adwlN4BBZFDzJ4e7Oz8ABcRT/mj9+AUb3rOtHly/TAA00hs1owgtry3tx830mI0EhlInm2s+VMxrSD5MmdYeRGnfR9opM/5p2Io3tv5rng2mwylpDm4dHk6MlaVolcZVOC1JK3MS+d4AZVL+7eSybPx0c5e2kC2Mhb5YK8xSEe2KGAgRe9hfXnjs7bjkxtmzIllPIZFZDMeyCaWjYNoRAmJWmUaRxPBDnJZXddh9Q/po6q0BQykdxwqSMpuXqNgfXUR0iiR8aRLfdJK3SPgMCswkKtSYTet4vhSLuUvBESx/K6zFwaJPCrN7/YqwRqDalqxoeFUOCr881nDDQyYFubFgfsaBu6TuMOYzTgShrdwwYwRjwWf8oJ3Hqb9a7RWUCLnY+fn52MOsINIarvXF9Tmwu84bV46qsCdjpIXjFBqwbuyAZ1aNX2LPiFhBkHVE1qoSnOwXsilItOH0a1zRZkvi4jxKLsLa368xKYHpdd94Sk5nvI+IAOg8J8XO1ccgokjsRMznjuLqOY13bVVtBhVIr4jnxIZXM1iBp4ej0d9G0KBQqQ7d6FMsX3h0Vh5NLzCi1TpAwhMOFYNF7KVNWnMnCPUGGhzyrtKuU85coA/6I740oqSXu/bCGBk1Uq2X0mDA6EnpfnMurcUTykP6Q+M/UibS4krbtHdmljaRMb+gw6ROqnPohLYJcykfevr62sXuwsaMEj3D2BVkP5e6a4U15XDPu9oTJ9XwK0HLkYGeyMwwFc96qEtOKekrUgIWg0GqQpydCtjQVu01wteM9ftG30/2pvegmU2oqu44HDEG4VJ5WRkfmGm92hz3fvQDFiWMTaiuNx4G0LiYMdm3IqBASXK9QeSLrcNzp3xqLsbG0PJ2QD4ADVdnAXlIQ0M2PyM52jaO8oBEDWIhI2uofdqr6NjwudTPB5fRI2i4EgK/OaEF+yg5IHPPq34FLiX5rqVQnL8wqNGZRGt9iiKqqo+ZYUGO1DmswuLynlKjd7DIuLXDFqcTuvm8v7O3s7+cbw+KajtwTi4HB5wkxKBQSaPo6AIM/Dk4IaJb5l6QR1kNbjaXmCgFQdxGDmbn50BBny3b/0V6CV0KjSiriJ9zftO50aVbiM37QkCA7VQzhZfeSEtT9QLgCP9pzKvZzODXsDzkPcFY09WC++08ixHt/Cc8V5XGCybHtO9hAwGPSGzRa3f4ymUSoelkg3swDPIomxmUvGOWqgKfKTTqy3BrRX1JT/TM7KLnz32w5m5SWUqGO1R+wK5EbXwbTyZzAyqc1RuUC1oKLs74n3HWSEDVw9NqvMyDb90Md/nUdXSQ/sD/nJ/Im/hjLnQDwbykrvuDkAzIyM5c86qzYyoag/W25j2vmeSRsLC5xF1lEPZjTeTHlww8nKgvKauVbKg4qRaqHwehDM8L4t6/8jbIs6tLKrrltxkTyGAY47qW9vAyMguLlj4oq6z9J89FzoKbLzy9Dw4A7w/0Wru0bRczgzN/UixHXCY7o82o9+5718qZrlQ/Pymps+6lvn+HvxZYOPNqwFY5mTHB94svlp882noW/bTq13jQVz586tQ9tsnyO7L5LXi9/fGI8rs7qvPevnz95CGqGxxcbFS/N6HH2iiALRY1o0ClB9aXMxp/3z9fLd9qlZzn2qHwxaM24xZDdzoh4+34+aHn+86LdftJP+HqfGA8O00iUOm+dOuJFyskD/7o6ur64+z2UAgaeRAp06/ftOyZ6eQPatR+a4ug4w23jUeyJ52fYO1pDbbdZqHN8gaK8VvkAicds3Cm0FBV556qLVzM4PaXt3YsrGKMLcpmg3UXiuhYj3yA2lTORnnw5xGKMMBrIW1ci4U2s2EchVdy4VyNQbF3YoM+RnIDhjt4BY1SAhcMVOBBaNWyWT08tUCDc6ppUPlfwrg7gywP9g8MWLuLqBgRlR/GCFvtdZ3q4l8m7UN/2sfxtFVKzhT3drezlCAoq29zcpY29rbhwW+rU3Hz93YtnZaG7ZaIdfKIrqtrYxz9bZ2BnG2Np4yzrZ22OsFVitDCdZ2KBDL8B73sU/wTgwcwEA+Thj9NzyhewePgStGSDOMYB6LbAtjMRlRNA6RCqyTZ+CiOd4oEWV8ZGEYVodlBQ81oAA8J8PALBJuRTiXZRgdcUwLi0StzEBphxMXZPUyw0DVYfiFNB6uUm/u0EMxwGNhM2HMjGvT5obnzlh2lsURRGzdIs3yAmU+LdV5lkI6y/NOmhJ1ngcEUE3naYpyQC7LsjjayvGsjCiahbp21glZuEAAdiwtQGXcBn4HnsX5LDTOwkmCjjPuY+faXRnElhpWTq2J4YZmOJq2cBwnCEbabkREMRDObqcEu92Co6u4EoUDYnBkNwKvdhBNQ/ftHA634VyBxtnwH3JwTFYTarF4XADNwJkWo6oFvw0cPyIDfrNhEQkDovEhi2wEQWVZoIy0YAh3mJMpQZY7ZBwqFYwYKxwaRxTUxpXlH23IlIiMXHyaEamVBWjNaNUohlK5lhZEXEfm7uPx9N38gZXfaYwpuVoPGvbnUZe6kv6Rj+pHtbqo8ehHXLV2hvmrsdVacUPy8vBRGLTzP0WamwZDk6hrkzdXupJB3elcs+6vruHOuiuDk+bNes1Pmv7Fuqs/OGhk4H6GDOJ7jRE1l+vn/br/Wt313rjcGFx0uZZ+95Xfn+56X4g3bGR3uZofvv+bdVefKO9f9Qeu1o8d9xDE+n+iu44FLrZ0FcIT8oi3MuAv1wtybO/yr3vcJ7bH2y308LrVDqy1sRDjUMdyLZ7uTuw5HmUP7WPpdgbM9qajncE7BVDseGdpaW/Hdrn94WnotrHgtC25E/stRhzJ7LfD/qSs4HY7cG4mXK4DhgEGVO0xO+Kfx983/mDA25Zc7v22Wky1tkQxGTwdU7j9vsAsgz9o/v6DpwMA3cUn8g6u8TsgnLHH+KOCR9St/sDqdNif8fdg1O2g+btALOjyuduT0F3mys12EI/Hn87CGd2FAd/8nTDHJ4nEweZvu+L711//Xpx4AocSntKi6a8yuNyItPd07o9/3Q4+ulz4u1E+PuIf2zyw/jqDPVhBgyk8azvYNGIpiSfkFP/Gd4Xt421qyze2+O/T32Dg2DzeHn5Ks6S/851xz3GeeO335j2hSNLfYOB8UhNl9Pfs4LnFkZ77d0gSBoQBYUAYEAaEAWFAGBAGhAFhQBgQBogwIAwIA0QYYNle/A9fSI4XZzKBIAAAAABJRU5ErkJggg=="/>
          <p:cNvSpPr>
            <a:spLocks noChangeAspect="1" noChangeArrowheads="1"/>
          </p:cNvSpPr>
          <p:nvPr/>
        </p:nvSpPr>
        <p:spPr bwMode="auto">
          <a:xfrm>
            <a:off x="155575" y="-2490788"/>
            <a:ext cx="6934200" cy="52006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6" name="AutoShape 6" descr="http://www.freewebs.com/ptk2/ptkkhu1.jpg"/>
          <p:cNvSpPr>
            <a:spLocks noChangeAspect="1" noChangeArrowheads="1"/>
          </p:cNvSpPr>
          <p:nvPr/>
        </p:nvSpPr>
        <p:spPr bwMode="auto">
          <a:xfrm>
            <a:off x="155575" y="-838200"/>
            <a:ext cx="3695700" cy="1752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3042" y="274638"/>
            <a:ext cx="7500958" cy="868346"/>
          </a:xfrm>
          <a:solidFill>
            <a:schemeClr val="accent4">
              <a:lumMod val="50000"/>
            </a:schemeClr>
          </a:solidFill>
          <a:effectLst>
            <a:innerShdw dist="50800" dir="4860000">
              <a:prstClr val="black">
                <a:alpha val="50000"/>
              </a:prstClr>
            </a:innerShdw>
          </a:effectLst>
          <a:scene3d>
            <a:camera prst="obliqueTopRight"/>
            <a:lightRig rig="threePt" dir="t"/>
          </a:scene3d>
          <a:sp3d>
            <a:bevelB w="152400" h="50800" prst="softRound"/>
          </a:sp3d>
        </p:spPr>
        <p:txBody>
          <a:bodyPr>
            <a:normAutofit fontScale="90000"/>
          </a:bodyPr>
          <a:lstStyle/>
          <a:p>
            <a:r>
              <a:rPr lang="en-US" sz="3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Contoh</a:t>
            </a: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Perisian</a:t>
            </a: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Sistem</a:t>
            </a: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Operasi</a:t>
            </a: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Sumber</a:t>
            </a: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Terbuka</a:t>
            </a:r>
            <a:endParaRPr lang="en-U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24" y="1142984"/>
            <a:ext cx="7429552" cy="5195268"/>
          </a:xfrm>
        </p:spPr>
        <p:txBody>
          <a:bodyPr wrap="square" lIns="144000" tIns="36000" rIns="36000" numCol="1">
            <a:normAutofit fontScale="92500"/>
          </a:bodyPr>
          <a:lstStyle/>
          <a:p>
            <a:pPr>
              <a:buNone/>
            </a:pPr>
            <a:endParaRPr lang="en-US" sz="2400" dirty="0" smtClean="0"/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Haiku</a:t>
            </a:r>
          </a:p>
          <a:p>
            <a:pPr lvl="1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Dikenali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sebagai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Open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BeOS</a:t>
            </a:r>
          </a:p>
          <a:p>
            <a:pPr lvl="1"/>
            <a:r>
              <a:rPr lang="en-US" sz="2400" dirty="0" smtClean="0">
                <a:latin typeface="Arial" pitchFamily="34" charset="0"/>
                <a:cs typeface="Arial" pitchFamily="34" charset="0"/>
              </a:rPr>
              <a:t>Pembangunan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yang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direka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dari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bawah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atas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komputer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Diinspirasikan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oleh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BeOS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Memberikan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pengguna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semua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peringkat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pengalaman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komputeran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peribadi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mudah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lagi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berkuasa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bebas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daripada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kerumitan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OpenSolaris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Dicipta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oleh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Sun Micro systems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membina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komuniti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pemaju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teknologi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sistem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pengoperasian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Solaris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endParaRPr lang="en-US" sz="2400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290" name="AutoShape 2" descr="Image result for penyelidik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3042" y="274638"/>
            <a:ext cx="7500958" cy="868346"/>
          </a:xfrm>
          <a:solidFill>
            <a:schemeClr val="accent4">
              <a:lumMod val="50000"/>
            </a:schemeClr>
          </a:solidFill>
          <a:effectLst>
            <a:innerShdw dist="50800" dir="4860000">
              <a:prstClr val="black">
                <a:alpha val="50000"/>
              </a:prstClr>
            </a:innerShdw>
          </a:effectLst>
          <a:scene3d>
            <a:camera prst="obliqueTopRight"/>
            <a:lightRig rig="threePt" dir="t"/>
          </a:scene3d>
          <a:sp3d>
            <a:bevelB w="152400" h="50800" prst="softRound"/>
          </a:sp3d>
        </p:spPr>
        <p:txBody>
          <a:bodyPr>
            <a:normAutofit fontScale="90000"/>
          </a:bodyPr>
          <a:lstStyle/>
          <a:p>
            <a:r>
              <a:rPr lang="en-US" sz="3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Contoh</a:t>
            </a: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Perisian</a:t>
            </a: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Sistem</a:t>
            </a: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Operasi</a:t>
            </a: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Sumber</a:t>
            </a: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Terbuka</a:t>
            </a:r>
            <a:endParaRPr lang="en-U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24" y="1142984"/>
            <a:ext cx="7429552" cy="5195268"/>
          </a:xfrm>
        </p:spPr>
        <p:txBody>
          <a:bodyPr wrap="square" lIns="144000" tIns="36000" rIns="36000" numCol="1">
            <a:normAutofit lnSpcReduction="10000"/>
          </a:bodyPr>
          <a:lstStyle/>
          <a:p>
            <a:pPr>
              <a:buNone/>
            </a:pPr>
            <a:endParaRPr lang="en-US" sz="2400" dirty="0" smtClean="0"/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Linux</a:t>
            </a:r>
          </a:p>
          <a:p>
            <a:pPr lvl="1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Sistem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operasi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komputer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mirip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Unix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contoh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paling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baik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bagi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pembangunan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perisian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bebas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dansumber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terbuka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kod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sumbernya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boleh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diubahsuai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digunakan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disebarkan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oleh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sesiapa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sahaja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antara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digemari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2"/>
            <a:r>
              <a:rPr lang="en-US" dirty="0" smtClean="0">
                <a:latin typeface="Arial" pitchFamily="34" charset="0"/>
                <a:cs typeface="Arial" pitchFamily="34" charset="0"/>
              </a:rPr>
              <a:t>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RedHat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2"/>
            <a:r>
              <a:rPr lang="en-US" dirty="0" smtClean="0">
                <a:latin typeface="Arial" pitchFamily="34" charset="0"/>
                <a:cs typeface="Arial" pitchFamily="34" charset="0"/>
              </a:rPr>
              <a:t>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CentOS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2"/>
            <a:r>
              <a:rPr lang="en-US" dirty="0" smtClean="0">
                <a:latin typeface="Arial" pitchFamily="34" charset="0"/>
                <a:cs typeface="Arial" pitchFamily="34" charset="0"/>
              </a:rPr>
              <a:t>SUSE</a:t>
            </a:r>
          </a:p>
          <a:p>
            <a:pPr lvl="2"/>
            <a:r>
              <a:rPr lang="en-US" dirty="0" smtClean="0">
                <a:latin typeface="Arial" pitchFamily="34" charset="0"/>
                <a:cs typeface="Arial" pitchFamily="34" charset="0"/>
              </a:rPr>
              <a:t>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Ubuntu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2"/>
            <a:r>
              <a:rPr lang="en-US" dirty="0" smtClean="0">
                <a:latin typeface="Arial" pitchFamily="34" charset="0"/>
                <a:cs typeface="Arial" pitchFamily="34" charset="0"/>
              </a:rPr>
              <a:t>Android</a:t>
            </a: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endParaRPr lang="en-US" sz="2400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290" name="AutoShape 2" descr="Image result for penyelidik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3042" y="274638"/>
            <a:ext cx="7500958" cy="868346"/>
          </a:xfrm>
          <a:solidFill>
            <a:schemeClr val="accent4">
              <a:lumMod val="50000"/>
            </a:schemeClr>
          </a:solidFill>
          <a:effectLst>
            <a:innerShdw dist="50800" dir="4860000">
              <a:prstClr val="black">
                <a:alpha val="50000"/>
              </a:prstClr>
            </a:innerShdw>
          </a:effectLst>
          <a:scene3d>
            <a:camera prst="obliqueTopRight"/>
            <a:lightRig rig="threePt" dir="t"/>
          </a:scene3d>
          <a:sp3d>
            <a:bevelB w="152400" h="50800" prst="softRound"/>
          </a:sp3d>
        </p:spPr>
        <p:txBody>
          <a:bodyPr>
            <a:normAutofit fontScale="90000"/>
          </a:bodyPr>
          <a:lstStyle/>
          <a:p>
            <a:r>
              <a:rPr lang="en-US" sz="3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Contoh</a:t>
            </a: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Perisian</a:t>
            </a: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Sistem</a:t>
            </a: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Operasi</a:t>
            </a: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Sumber</a:t>
            </a: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Terbuka</a:t>
            </a:r>
            <a:endParaRPr lang="en-U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24" y="1142984"/>
            <a:ext cx="7429552" cy="5195268"/>
          </a:xfrm>
        </p:spPr>
        <p:txBody>
          <a:bodyPr wrap="square" lIns="144000" tIns="36000" rIns="36000" numCol="1">
            <a:normAutofit fontScale="62500" lnSpcReduction="20000"/>
          </a:bodyPr>
          <a:lstStyle/>
          <a:p>
            <a:pPr>
              <a:buNone/>
            </a:pPr>
            <a:endParaRPr lang="en-US" sz="2400" dirty="0" smtClean="0"/>
          </a:p>
          <a:p>
            <a:endParaRPr lang="en-US" sz="2400" dirty="0" smtClean="0"/>
          </a:p>
          <a:p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Libre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Office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dirty="0" err="1" smtClean="0">
                <a:latin typeface="Arial" pitchFamily="34" charset="0"/>
                <a:cs typeface="Arial" pitchFamily="34" charset="0"/>
              </a:rPr>
              <a:t>Libre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Office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merupakan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aplikasi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pejabat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bersepadu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alternatif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kepada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Micosoft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Office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GIMP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GIMP (GNU Image Manipulation Program)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merupakan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aplikasi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grafiks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popular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seimbang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program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berbayar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Photoshop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daripada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Adobe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Scribus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dirty="0" err="1" smtClean="0">
                <a:latin typeface="Arial" pitchFamily="34" charset="0"/>
                <a:cs typeface="Arial" pitchFamily="34" charset="0"/>
              </a:rPr>
              <a:t>Scribus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merupakan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aplikasi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professional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membentuk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post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produksi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majalah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akhbar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buku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atau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pelbagai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jenis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makalah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lain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VLC  Multimedia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Player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VLC  Multimedia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player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merupakan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satu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aplikasi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pemain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multimedia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seperti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Windows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Multimedia Player. 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7-Zip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dirty="0" err="1" smtClean="0">
                <a:latin typeface="Arial" pitchFamily="34" charset="0"/>
                <a:cs typeface="Arial" pitchFamily="34" charset="0"/>
              </a:rPr>
              <a:t>Merupakan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program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untuk”compress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”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dan“uncompress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” data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seperti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mana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program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WinZip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WinRar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endParaRPr lang="en-US" sz="2400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290" name="AutoShape 2" descr="Image result for penyelidik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3042" y="274638"/>
            <a:ext cx="7500958" cy="868346"/>
          </a:xfrm>
          <a:solidFill>
            <a:schemeClr val="accent4">
              <a:lumMod val="50000"/>
            </a:schemeClr>
          </a:solidFill>
          <a:effectLst>
            <a:innerShdw dist="50800" dir="4860000">
              <a:prstClr val="black">
                <a:alpha val="50000"/>
              </a:prstClr>
            </a:innerShdw>
          </a:effectLst>
          <a:scene3d>
            <a:camera prst="obliqueTopRight"/>
            <a:lightRig rig="threePt" dir="t"/>
          </a:scene3d>
          <a:sp3d>
            <a:bevelB w="152400" h="50800" prst="softRound"/>
          </a:sp3d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7. </a:t>
            </a:r>
            <a:r>
              <a:rPr lang="en-US" sz="3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Social Learning Technology</a:t>
            </a:r>
            <a:endParaRPr lang="en-US" sz="32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24" y="1142984"/>
            <a:ext cx="7429552" cy="5195268"/>
          </a:xfrm>
        </p:spPr>
        <p:txBody>
          <a:bodyPr wrap="square" lIns="144000" tIns="36000" rIns="36000" numCol="1">
            <a:normAutofit/>
          </a:bodyPr>
          <a:lstStyle/>
          <a:p>
            <a:pPr>
              <a:buNone/>
            </a:pPr>
            <a:endParaRPr lang="en-US" sz="1800" dirty="0" smtClean="0"/>
          </a:p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Mengikut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Albert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Bandura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melalui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Teori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Pembelajaran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Sosial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manusia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saling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belajar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antara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satu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sama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lain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melalui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pemerhatian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peniruan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permodelan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Pembelajaran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sosial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bukan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sahaja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melibatkan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teknologi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media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sosial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sebaliknya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menggabungkan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alat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media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sosial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dengan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perkembangan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yang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terkini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pemindahan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pengetahuan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berterusan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pembelajaran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yang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lebih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berkesan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sempurna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sz="2400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290" name="AutoShape 2" descr="Image result for penyelidik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3042" y="274638"/>
            <a:ext cx="7500958" cy="868346"/>
          </a:xfrm>
          <a:solidFill>
            <a:schemeClr val="accent4">
              <a:lumMod val="50000"/>
            </a:schemeClr>
          </a:solidFill>
          <a:effectLst>
            <a:innerShdw dist="50800" dir="4860000">
              <a:prstClr val="black">
                <a:alpha val="50000"/>
              </a:prstClr>
            </a:innerShdw>
          </a:effectLst>
          <a:scene3d>
            <a:camera prst="obliqueTopRight"/>
            <a:lightRig rig="threePt" dir="t"/>
          </a:scene3d>
          <a:sp3d>
            <a:bevelB w="152400" h="50800" prst="softRound"/>
          </a:sp3d>
        </p:spPr>
        <p:txBody>
          <a:bodyPr>
            <a:normAutofit/>
          </a:bodyPr>
          <a:lstStyle/>
          <a:p>
            <a:r>
              <a:rPr lang="en-US" sz="3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Social Learning Technology</a:t>
            </a:r>
            <a:endParaRPr lang="en-US" sz="32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24" y="1142984"/>
            <a:ext cx="7429552" cy="5195268"/>
          </a:xfrm>
        </p:spPr>
        <p:txBody>
          <a:bodyPr wrap="square" lIns="144000" tIns="36000" rIns="36000" numCol="1">
            <a:normAutofit/>
          </a:bodyPr>
          <a:lstStyle/>
          <a:p>
            <a:pPr>
              <a:buNone/>
            </a:pPr>
            <a:endParaRPr lang="en-US" sz="2400" dirty="0" smtClean="0"/>
          </a:p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Pembelajaran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Sosial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1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berlaku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melalui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interaksi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sosial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proses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antara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pengguna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dalam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rangkaian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sosial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(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facebook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twitter,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instagram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dll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lvl="1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memudahkan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perubahan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terhadap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individu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terlibat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lvl="1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berpotensi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menjadi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medium yang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berkesan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dalam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komuniti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besar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lvl="1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endParaRPr lang="en-US" sz="2400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290" name="AutoShape 2" descr="Image result for penyelidik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3042" y="274638"/>
            <a:ext cx="7500958" cy="868346"/>
          </a:xfrm>
          <a:solidFill>
            <a:schemeClr val="accent4">
              <a:lumMod val="50000"/>
            </a:schemeClr>
          </a:solidFill>
          <a:effectLst>
            <a:innerShdw dist="50800" dir="4860000">
              <a:prstClr val="black">
                <a:alpha val="50000"/>
              </a:prstClr>
            </a:innerShdw>
          </a:effectLst>
          <a:scene3d>
            <a:camera prst="obliqueTopRight"/>
            <a:lightRig rig="threePt" dir="t"/>
          </a:scene3d>
          <a:sp3d>
            <a:bevelB w="152400" h="50800" prst="softRound"/>
          </a:sp3d>
        </p:spPr>
        <p:txBody>
          <a:bodyPr>
            <a:normAutofit/>
          </a:bodyPr>
          <a:lstStyle/>
          <a:p>
            <a:r>
              <a:rPr lang="en-US" sz="3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Social Learning Technology</a:t>
            </a:r>
            <a:endParaRPr lang="en-US" sz="32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24" y="1142984"/>
            <a:ext cx="7429552" cy="5195268"/>
          </a:xfrm>
        </p:spPr>
        <p:txBody>
          <a:bodyPr wrap="square" lIns="144000" tIns="36000" rIns="36000" numCol="1">
            <a:normAutofit/>
          </a:bodyPr>
          <a:lstStyle/>
          <a:p>
            <a:pPr>
              <a:buNone/>
            </a:pP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Sebagai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contoh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pengguna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Internet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kini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sudah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boleh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menjadi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pencipta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pemberi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ataupun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menyalurkan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maklumat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secara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teks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audio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mahupun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video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juga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boleh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membentuk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rangkaian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komuniti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sendiri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membuat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refleksi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mengenai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artikel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terbitkan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berdasarkan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keistimewaan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Web2.0 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1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endParaRPr lang="en-US" sz="2400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290" name="AutoShape 2" descr="Image result for penyelidik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1571612"/>
            <a:ext cx="248604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3042" y="274638"/>
            <a:ext cx="7500958" cy="868346"/>
          </a:xfrm>
          <a:solidFill>
            <a:schemeClr val="accent4">
              <a:lumMod val="50000"/>
            </a:schemeClr>
          </a:solidFill>
          <a:effectLst>
            <a:innerShdw dist="50800" dir="4860000">
              <a:prstClr val="black">
                <a:alpha val="50000"/>
              </a:prstClr>
            </a:innerShdw>
          </a:effectLst>
          <a:scene3d>
            <a:camera prst="obliqueTopRight"/>
            <a:lightRig rig="threePt" dir="t"/>
          </a:scene3d>
          <a:sp3d>
            <a:bevelB w="152400" h="50800" prst="softRound"/>
          </a:sp3d>
        </p:spPr>
        <p:txBody>
          <a:bodyPr>
            <a:normAutofit/>
          </a:bodyPr>
          <a:lstStyle/>
          <a:p>
            <a:r>
              <a:rPr lang="en-US" sz="3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8. Social Bookmarking</a:t>
            </a:r>
            <a:endParaRPr lang="en-US" sz="32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24" y="1142984"/>
            <a:ext cx="5357850" cy="5195268"/>
          </a:xfrm>
        </p:spPr>
        <p:txBody>
          <a:bodyPr wrap="square" lIns="144000" tIns="36000" rIns="36000" numCol="1">
            <a:normAutofit fontScale="85000" lnSpcReduction="10000"/>
          </a:bodyPr>
          <a:lstStyle/>
          <a:p>
            <a:pPr>
              <a:buNone/>
            </a:pPr>
            <a:endParaRPr lang="en-US" sz="2400" dirty="0" smtClean="0"/>
          </a:p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Perkhidmatan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social 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bookmark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adalah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perkhidmatan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berpusat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dalam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talianyang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membolehkan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pengguna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menambah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menganotasi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menyunting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berkongsi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penanda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buku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dokumen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web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Banyak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perkhidmatan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pengurusan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penanda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buku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dalam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talian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telah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dilancarkan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sejak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1996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contohnya“Delicious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” yang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diasaskanpada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tahun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2003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yang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mempopularkan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istilah"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social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bookmark"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dan"tag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".</a:t>
            </a:r>
          </a:p>
          <a:p>
            <a:r>
              <a:rPr lang="en-US" sz="2400" i="1" dirty="0" smtClean="0">
                <a:latin typeface="Arial" pitchFamily="34" charset="0"/>
                <a:cs typeface="Arial" pitchFamily="34" charset="0"/>
              </a:rPr>
              <a:t>Tagging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adalah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ciri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penting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sistem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social 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bookmark, yang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membolehkan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pengguna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menguruskan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penanda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buku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mereka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secara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fleksibel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membangunkan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kosakata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bersama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lvl="1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endParaRPr lang="en-US" sz="2400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290" name="AutoShape 2" descr="Image result for penyelidik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3042" y="274638"/>
            <a:ext cx="7500958" cy="868346"/>
          </a:xfrm>
          <a:solidFill>
            <a:schemeClr val="accent4">
              <a:lumMod val="50000"/>
            </a:schemeClr>
          </a:solidFill>
          <a:effectLst>
            <a:innerShdw dist="50800" dir="4860000">
              <a:prstClr val="black">
                <a:alpha val="50000"/>
              </a:prstClr>
            </a:innerShdw>
          </a:effectLst>
          <a:scene3d>
            <a:camera prst="obliqueTopRight"/>
            <a:lightRig rig="threePt" dir="t"/>
          </a:scene3d>
          <a:sp3d>
            <a:bevelB w="152400" h="50800" prst="softRound"/>
          </a:sp3d>
        </p:spPr>
        <p:txBody>
          <a:bodyPr>
            <a:normAutofit/>
          </a:bodyPr>
          <a:lstStyle/>
          <a:p>
            <a:r>
              <a:rPr lang="en-US" sz="3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Social Bookmarking</a:t>
            </a:r>
            <a:endParaRPr lang="en-US" sz="32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24" y="1142984"/>
            <a:ext cx="7429552" cy="5195268"/>
          </a:xfrm>
        </p:spPr>
        <p:txBody>
          <a:bodyPr wrap="square" lIns="144000" tIns="36000" rIns="36000" numCol="1">
            <a:normAutofit fontScale="92500" lnSpcReduction="20000"/>
          </a:bodyPr>
          <a:lstStyle/>
          <a:p>
            <a:pPr>
              <a:buNone/>
            </a:pPr>
            <a:endParaRPr lang="en-US" sz="2400" dirty="0" smtClean="0"/>
          </a:p>
          <a:p>
            <a:r>
              <a:rPr lang="en-US" sz="2400" i="1" dirty="0" smtClean="0">
                <a:latin typeface="Arial" pitchFamily="34" charset="0"/>
                <a:cs typeface="Arial" pitchFamily="34" charset="0"/>
              </a:rPr>
              <a:t>Book mark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sosial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adalah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amalan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menyimpan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penanda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buku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ke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lamanweb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awam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dan"tag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"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kata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kunci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en-US" sz="2400" i="1" dirty="0" smtClean="0">
                <a:latin typeface="Arial" pitchFamily="34" charset="0"/>
                <a:cs typeface="Arial" pitchFamily="34" charset="0"/>
              </a:rPr>
              <a:t>Bookmarking pula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ialah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amalan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menyimpan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alamat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lamanweb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yang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anda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ingin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lawati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pada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masa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akan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datang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pada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komputer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anda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membuat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koleksi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penanda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buku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sosial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anda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perlu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mendaftar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laman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bookmark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sosial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supaya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anda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boleh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menyimpan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penanda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buku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menambah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tag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pilihan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menetapkan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penanda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buku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sebagai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individu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atau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awam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Beberapa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laman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web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secara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berkala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mengesahkan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sama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ada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penanda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buku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anda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masih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berfungsi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ataupun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tidak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Pelawat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boleh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mencari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sumber-sumber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melalui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kata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kunci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pengarang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atau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populariti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sesuatu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bahan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lvl="1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endParaRPr lang="en-US" sz="2400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290" name="AutoShape 2" descr="Image result for penyelidik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3042" y="274638"/>
            <a:ext cx="7500958" cy="868346"/>
          </a:xfrm>
          <a:solidFill>
            <a:schemeClr val="accent4">
              <a:lumMod val="50000"/>
            </a:schemeClr>
          </a:solidFill>
          <a:effectLst>
            <a:innerShdw dist="50800" dir="4860000">
              <a:prstClr val="black">
                <a:alpha val="50000"/>
              </a:prstClr>
            </a:innerShdw>
          </a:effectLst>
          <a:scene3d>
            <a:camera prst="obliqueTopRight"/>
            <a:lightRig rig="threePt" dir="t"/>
          </a:scene3d>
          <a:sp3d>
            <a:bevelB w="152400" h="50800" prst="softRound"/>
          </a:sp3d>
        </p:spPr>
        <p:txBody>
          <a:bodyPr>
            <a:normAutofit/>
          </a:bodyPr>
          <a:lstStyle/>
          <a:p>
            <a:r>
              <a:rPr lang="en-US" sz="3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9. Wikis (</a:t>
            </a:r>
            <a:r>
              <a:rPr lang="en-US" sz="320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Wikispaces</a:t>
            </a:r>
            <a:r>
              <a:rPr lang="en-US" sz="3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32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24" y="1142984"/>
            <a:ext cx="7429552" cy="5195268"/>
          </a:xfrm>
        </p:spPr>
        <p:txBody>
          <a:bodyPr wrap="square" lIns="144000" tIns="36000" rIns="36000" numCol="1">
            <a:normAutofit/>
          </a:bodyPr>
          <a:lstStyle/>
          <a:p>
            <a:pPr>
              <a:buNone/>
            </a:pPr>
            <a:endParaRPr lang="en-US" sz="2400" dirty="0" smtClean="0"/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Wikis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adalah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sejenis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laman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web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yang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membolehkan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pengguna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menambah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membuang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atau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mengedit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menukar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kandungan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ada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mudah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Wikis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biasanya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direka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falsafah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menjadikannya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mudah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bagi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pengguna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membetulkan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kesilapan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Pembangun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laman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web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wiki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boleh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menerima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notis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bagi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semua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perubahan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boleh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mengesan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serta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memantau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pembangunan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laman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tersebut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1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endParaRPr lang="en-US" sz="2400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290" name="AutoShape 2" descr="Image result for penyelidik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3042" y="274638"/>
            <a:ext cx="7500958" cy="868346"/>
          </a:xfrm>
          <a:solidFill>
            <a:schemeClr val="accent4">
              <a:lumMod val="50000"/>
            </a:schemeClr>
          </a:solidFill>
          <a:effectLst>
            <a:innerShdw dist="50800" dir="4860000">
              <a:prstClr val="black">
                <a:alpha val="50000"/>
              </a:prstClr>
            </a:innerShdw>
          </a:effectLst>
          <a:scene3d>
            <a:camera prst="obliqueTopRight"/>
            <a:lightRig rig="threePt" dir="t"/>
          </a:scene3d>
          <a:sp3d>
            <a:bevelB w="152400" h="50800" prst="softRound"/>
          </a:sp3d>
        </p:spPr>
        <p:txBody>
          <a:bodyPr>
            <a:normAutofit/>
          </a:bodyPr>
          <a:lstStyle/>
          <a:p>
            <a:r>
              <a:rPr lang="en-US" sz="3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Wikis </a:t>
            </a:r>
            <a:endParaRPr lang="en-US" sz="32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24" y="1142984"/>
            <a:ext cx="7429552" cy="5195268"/>
          </a:xfrm>
        </p:spPr>
        <p:txBody>
          <a:bodyPr wrap="square" lIns="144000" tIns="36000" rIns="36000" numCol="1">
            <a:normAutofit/>
          </a:bodyPr>
          <a:lstStyle/>
          <a:p>
            <a:pPr>
              <a:buNone/>
            </a:pP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Wiki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boleh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digunakan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lvl="1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sebagai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panduan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pembelajaran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meminta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pelajar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guru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menganotasi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bahan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wiki</a:t>
            </a:r>
          </a:p>
          <a:p>
            <a:pPr lvl="1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sebagai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medium 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perbincangan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masyarakat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luar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sekolah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sebagai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pautan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pustakawan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guru-guru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sekolah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bagi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satu-satu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projek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usaha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sama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1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endParaRPr lang="en-US" sz="2400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290" name="AutoShape 2" descr="Image result for penyelidik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3042" y="274638"/>
            <a:ext cx="7500958" cy="868346"/>
          </a:xfrm>
          <a:solidFill>
            <a:schemeClr val="accent4">
              <a:lumMod val="50000"/>
            </a:schemeClr>
          </a:solidFill>
          <a:effectLst>
            <a:innerShdw dist="50800" dir="4860000">
              <a:prstClr val="black">
                <a:alpha val="50000"/>
              </a:prstClr>
            </a:innerShdw>
          </a:effectLst>
          <a:scene3d>
            <a:camera prst="obliqueTopRight"/>
            <a:lightRig rig="threePt" dir="t"/>
          </a:scene3d>
          <a:sp3d>
            <a:bevelB w="152400" h="50800" prst="softRound"/>
          </a:sp3d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1. M-Learning (</a:t>
            </a:r>
            <a:r>
              <a:rPr lang="en-US" sz="3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Mobile Learning</a:t>
            </a: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786" y="1357298"/>
            <a:ext cx="5676662" cy="48577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M-Learning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atau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pembelajaran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mudah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alih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ditakrifkan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sebagai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360000" lvl="1" indent="0">
              <a:spcAft>
                <a:spcPts val="600"/>
              </a:spcAft>
              <a:buSzPct val="70000"/>
              <a:buFont typeface="Wingdings" pitchFamily="2" charset="2"/>
              <a:buChar char="q"/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Pembelajaran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merentasi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pelbagai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konteks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melalui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interaksi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sosial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kandungan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menggunakan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peranti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elektronik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peribadi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360000" lvl="1" indent="0">
              <a:spcAft>
                <a:spcPts val="600"/>
              </a:spcAft>
              <a:buSzPct val="70000"/>
              <a:buFont typeface="Wingdings" pitchFamily="2" charset="2"/>
              <a:buChar char="q"/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Satu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bentuk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e-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pembelajaran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pendidikan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jarak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jauh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mana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pelajar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boleh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menggunakan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peranti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mudah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alih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pelbagai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lokasi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pada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bila-bila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masa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800" dirty="0"/>
          </a:p>
        </p:txBody>
      </p:sp>
      <p:sp>
        <p:nvSpPr>
          <p:cNvPr id="12290" name="AutoShape 2" descr="Image result for penyelidik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3042" y="274638"/>
            <a:ext cx="7500958" cy="868346"/>
          </a:xfrm>
          <a:solidFill>
            <a:schemeClr val="accent4">
              <a:lumMod val="50000"/>
            </a:schemeClr>
          </a:solidFill>
          <a:effectLst>
            <a:innerShdw dist="50800" dir="4860000">
              <a:prstClr val="black">
                <a:alpha val="50000"/>
              </a:prstClr>
            </a:innerShdw>
          </a:effectLst>
          <a:scene3d>
            <a:camera prst="obliqueTopRight"/>
            <a:lightRig rig="threePt" dir="t"/>
          </a:scene3d>
          <a:sp3d>
            <a:bevelB w="152400" h="50800" prst="softRound"/>
          </a:sp3d>
        </p:spPr>
        <p:txBody>
          <a:bodyPr>
            <a:normAutofit fontScale="90000"/>
          </a:bodyPr>
          <a:lstStyle/>
          <a:p>
            <a:r>
              <a:rPr lang="en-US" sz="3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10. Learning Management System  </a:t>
            </a:r>
            <a:br>
              <a:rPr lang="en-US" sz="3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3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(LMS) </a:t>
            </a:r>
            <a:endParaRPr lang="en-US" sz="32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24" y="1142984"/>
            <a:ext cx="7429552" cy="5195268"/>
          </a:xfrm>
        </p:spPr>
        <p:txBody>
          <a:bodyPr wrap="square" lIns="144000" tIns="36000" rIns="36000" numCol="1">
            <a:normAutofit/>
          </a:bodyPr>
          <a:lstStyle/>
          <a:p>
            <a:pPr>
              <a:buNone/>
            </a:pPr>
            <a:endParaRPr lang="en-US" sz="2400" dirty="0" smtClean="0"/>
          </a:p>
          <a:p>
            <a:r>
              <a:rPr lang="en-US" sz="2400" i="1" dirty="0" smtClean="0">
                <a:latin typeface="Arial" pitchFamily="34" charset="0"/>
                <a:cs typeface="Arial" pitchFamily="34" charset="0"/>
              </a:rPr>
              <a:t>Learning 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management 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systems (LMS)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juga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dikenali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sebagai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Course 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management systems (CMS)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LMS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digunakan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menggambarkan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perisian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direka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bagimenguruskan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hal-hal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berkaitan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pembelajaran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menyediakan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akses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kepada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perkhidmatan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pembelajaran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atas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talian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pelajar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guru,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pentadbir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Sistem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ini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juga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membolehkan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pembangunan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danpenyampaian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kursus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pendidikan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dilakukan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menggunakan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Internet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sebagai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medium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penyampaian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lvl="1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endParaRPr lang="en-US" sz="2400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290" name="AutoShape 2" descr="Image result for penyelidik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3042" y="274638"/>
            <a:ext cx="7500958" cy="868346"/>
          </a:xfrm>
          <a:solidFill>
            <a:schemeClr val="accent4">
              <a:lumMod val="50000"/>
            </a:schemeClr>
          </a:solidFill>
          <a:effectLst>
            <a:innerShdw dist="50800" dir="4860000">
              <a:prstClr val="black">
                <a:alpha val="50000"/>
              </a:prstClr>
            </a:innerShdw>
          </a:effectLst>
          <a:scene3d>
            <a:camera prst="obliqueTopRight"/>
            <a:lightRig rig="threePt" dir="t"/>
          </a:scene3d>
          <a:sp3d>
            <a:bevelB w="152400" h="50800" prst="softRound"/>
          </a:sp3d>
        </p:spPr>
        <p:txBody>
          <a:bodyPr>
            <a:normAutofit fontScale="90000"/>
          </a:bodyPr>
          <a:lstStyle/>
          <a:p>
            <a:r>
              <a:rPr lang="en-US" sz="3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Learning Management System  </a:t>
            </a:r>
            <a:br>
              <a:rPr lang="en-US" sz="3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3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(LMS) </a:t>
            </a:r>
            <a:endParaRPr lang="en-US" sz="32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290" name="AutoShape 2" descr="Image result for penyelidik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605" y="1655923"/>
            <a:ext cx="7000924" cy="4865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3042" y="274638"/>
            <a:ext cx="7500958" cy="868346"/>
          </a:xfrm>
          <a:solidFill>
            <a:schemeClr val="accent4">
              <a:lumMod val="50000"/>
            </a:schemeClr>
          </a:solidFill>
          <a:effectLst>
            <a:innerShdw dist="50800" dir="4860000">
              <a:prstClr val="black">
                <a:alpha val="50000"/>
              </a:prstClr>
            </a:innerShdw>
          </a:effectLst>
          <a:scene3d>
            <a:camera prst="obliqueTopRight"/>
            <a:lightRig rig="threePt" dir="t"/>
          </a:scene3d>
          <a:sp3d>
            <a:bevelB w="152400" h="50800" prst="softRound"/>
          </a:sp3d>
        </p:spPr>
        <p:txBody>
          <a:bodyPr>
            <a:normAutofit/>
          </a:bodyPr>
          <a:lstStyle/>
          <a:p>
            <a:r>
              <a:rPr lang="en-US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Contoh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tapak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(platforms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LMS</a:t>
            </a:r>
            <a:endParaRPr lang="en-US" sz="2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2976" y="1428736"/>
            <a:ext cx="3214710" cy="4980954"/>
          </a:xfrm>
          <a:solidFill>
            <a:srgbClr val="FFFF00">
              <a:alpha val="44000"/>
            </a:srgbClr>
          </a:solidFill>
        </p:spPr>
        <p:txBody>
          <a:bodyPr wrap="square" lIns="144000" tIns="36000" rIns="36000" numCol="1">
            <a:normAutofit fontScale="85000" lnSpcReduction="20000"/>
          </a:bodyPr>
          <a:lstStyle/>
          <a:p>
            <a:pPr>
              <a:buNone/>
            </a:pPr>
            <a:endParaRPr lang="en-US" sz="2400" dirty="0" smtClean="0"/>
          </a:p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Open source</a:t>
            </a:r>
          </a:p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•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ATutorBazaar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•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Bodington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•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DoceboLMS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•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Dokeose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-Learning XHTML Editor </a:t>
            </a:r>
          </a:p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•Fle3 </a:t>
            </a:r>
          </a:p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•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GaneshaLMS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•ILIAS </a:t>
            </a:r>
          </a:p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•interact </a:t>
            </a:r>
          </a:p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•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KEWL.Nextgen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•LRN </a:t>
            </a:r>
          </a:p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•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Moodle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•OLAT </a:t>
            </a:r>
          </a:p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•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Mitechsoft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endParaRPr lang="en-US" sz="2400" dirty="0" smtClean="0"/>
          </a:p>
          <a:p>
            <a:pPr lvl="1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endParaRPr lang="en-US" sz="2400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290" name="AutoShape 2" descr="Image result for penyelidik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786314" y="1357298"/>
            <a:ext cx="3214710" cy="4980954"/>
          </a:xfrm>
          <a:prstGeom prst="rect">
            <a:avLst/>
          </a:prstGeom>
          <a:solidFill>
            <a:srgbClr val="FFC000">
              <a:alpha val="48000"/>
            </a:srgbClr>
          </a:solidFill>
        </p:spPr>
        <p:txBody>
          <a:bodyPr vert="horz" wrap="square" lIns="144000" tIns="36000" rIns="36000" bIns="45720" numCol="1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Commercial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•ANGEL Learning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•Apex Learning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•Blackboard Inc.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•Desire2Learn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•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eCollege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•Learn.com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•Meridian KSI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•Saba Software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•SAP Enterprise Learning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3042" y="274638"/>
            <a:ext cx="7500958" cy="868346"/>
          </a:xfrm>
          <a:solidFill>
            <a:schemeClr val="accent4">
              <a:lumMod val="50000"/>
            </a:schemeClr>
          </a:solidFill>
          <a:effectLst>
            <a:innerShdw dist="50800" dir="4860000">
              <a:prstClr val="black">
                <a:alpha val="50000"/>
              </a:prstClr>
            </a:innerShdw>
          </a:effectLst>
          <a:scene3d>
            <a:camera prst="obliqueTopRight"/>
            <a:lightRig rig="threePt" dir="t"/>
          </a:scene3d>
          <a:sp3d>
            <a:bevelB w="152400" h="50800" prst="softRound"/>
          </a:sp3d>
        </p:spPr>
        <p:txBody>
          <a:bodyPr>
            <a:normAutofit fontScale="90000"/>
          </a:bodyPr>
          <a:lstStyle/>
          <a:p>
            <a:r>
              <a:rPr lang="en-US" sz="3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Learning Management System  </a:t>
            </a:r>
            <a:br>
              <a:rPr lang="en-US" sz="3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3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(LMS) </a:t>
            </a:r>
            <a:endParaRPr lang="en-US" sz="32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290" name="AutoShape 2" descr="Image result for penyelidik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68736" y="1285860"/>
            <a:ext cx="2331720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3500438"/>
            <a:ext cx="2476500" cy="1119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2928926" y="2357430"/>
            <a:ext cx="4572000" cy="923330"/>
          </a:xfrm>
          <a:prstGeom prst="rect">
            <a:avLst/>
          </a:prstGeom>
          <a:ln w="38100" cap="rnd">
            <a:solidFill>
              <a:srgbClr val="C00000"/>
            </a:solidFill>
            <a:round/>
          </a:ln>
        </p:spPr>
        <p:txBody>
          <a:bodyPr>
            <a:spAutoFit/>
          </a:bodyPr>
          <a:lstStyle/>
          <a:p>
            <a:r>
              <a:rPr lang="en-US" b="1" dirty="0" smtClean="0"/>
              <a:t>Blackboard :</a:t>
            </a:r>
            <a:r>
              <a:rPr lang="en-US" b="1" dirty="0" err="1" smtClean="0"/>
              <a:t>Pembekal</a:t>
            </a:r>
            <a:r>
              <a:rPr lang="en-US" b="1" dirty="0" smtClean="0"/>
              <a:t> </a:t>
            </a:r>
            <a:r>
              <a:rPr lang="en-US" b="1" dirty="0" err="1" smtClean="0"/>
              <a:t>perisian</a:t>
            </a:r>
            <a:r>
              <a:rPr lang="en-US" b="1" dirty="0" smtClean="0"/>
              <a:t> </a:t>
            </a:r>
            <a:r>
              <a:rPr lang="en-US" b="1" dirty="0" err="1" smtClean="0"/>
              <a:t>pembelajaran</a:t>
            </a:r>
            <a:r>
              <a:rPr lang="en-US" b="1" dirty="0" smtClean="0"/>
              <a:t> </a:t>
            </a:r>
            <a:r>
              <a:rPr lang="en-US" b="1" dirty="0" err="1" smtClean="0"/>
              <a:t>dan</a:t>
            </a:r>
            <a:r>
              <a:rPr lang="en-US" b="1" dirty="0" smtClean="0"/>
              <a:t> portal </a:t>
            </a:r>
            <a:r>
              <a:rPr lang="en-US" b="1" dirty="0" smtClean="0"/>
              <a:t>ASP yang popular </a:t>
            </a:r>
            <a:r>
              <a:rPr lang="en-US" b="1" dirty="0" err="1" smtClean="0"/>
              <a:t>untuk</a:t>
            </a:r>
            <a:r>
              <a:rPr lang="en-US" b="1" dirty="0" smtClean="0"/>
              <a:t> </a:t>
            </a:r>
            <a:r>
              <a:rPr lang="en-US" b="1" dirty="0" err="1" smtClean="0"/>
              <a:t>pendidikan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857488" y="4786322"/>
            <a:ext cx="4572000" cy="120032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>
            <a:spAutoFit/>
          </a:bodyPr>
          <a:lstStyle/>
          <a:p>
            <a:r>
              <a:rPr lang="en-US" b="1" dirty="0" err="1" smtClean="0"/>
              <a:t>Moodle</a:t>
            </a:r>
            <a:r>
              <a:rPr lang="en-US" b="1" dirty="0" smtClean="0"/>
              <a:t> :</a:t>
            </a:r>
            <a:r>
              <a:rPr lang="en-US" b="1" dirty="0" err="1" smtClean="0"/>
              <a:t>Pakej</a:t>
            </a:r>
            <a:r>
              <a:rPr lang="en-US" b="1" dirty="0" smtClean="0"/>
              <a:t> </a:t>
            </a:r>
            <a:r>
              <a:rPr lang="en-US" b="1" dirty="0" err="1" smtClean="0"/>
              <a:t>perisian</a:t>
            </a:r>
            <a:r>
              <a:rPr lang="en-US" b="1" dirty="0" smtClean="0"/>
              <a:t> </a:t>
            </a:r>
            <a:r>
              <a:rPr lang="en-US" b="1" dirty="0" err="1" smtClean="0"/>
              <a:t>percuma</a:t>
            </a:r>
            <a:r>
              <a:rPr lang="en-US" b="1" dirty="0" smtClean="0"/>
              <a:t>(Open </a:t>
            </a:r>
            <a:r>
              <a:rPr lang="en-US" b="1" dirty="0" smtClean="0"/>
              <a:t>Source) </a:t>
            </a:r>
            <a:r>
              <a:rPr lang="en-US" b="1" dirty="0" err="1" smtClean="0"/>
              <a:t>untuk</a:t>
            </a:r>
            <a:r>
              <a:rPr lang="en-US" b="1" dirty="0" smtClean="0"/>
              <a:t> </a:t>
            </a:r>
            <a:r>
              <a:rPr lang="en-US" b="1" dirty="0" err="1" smtClean="0"/>
              <a:t>membantu</a:t>
            </a:r>
            <a:r>
              <a:rPr lang="en-US" b="1" dirty="0" smtClean="0"/>
              <a:t> </a:t>
            </a:r>
            <a:r>
              <a:rPr lang="en-US" b="1" dirty="0" err="1" smtClean="0"/>
              <a:t>pendidik</a:t>
            </a:r>
            <a:r>
              <a:rPr lang="en-US" b="1" dirty="0" smtClean="0"/>
              <a:t> </a:t>
            </a:r>
            <a:r>
              <a:rPr lang="en-US" b="1" dirty="0" err="1" smtClean="0"/>
              <a:t>mewujudkan</a:t>
            </a:r>
            <a:r>
              <a:rPr lang="en-US" b="1" dirty="0" smtClean="0"/>
              <a:t> </a:t>
            </a:r>
            <a:r>
              <a:rPr lang="en-US" b="1" dirty="0" err="1" smtClean="0"/>
              <a:t>komuniti</a:t>
            </a:r>
            <a:r>
              <a:rPr lang="en-US" b="1" dirty="0" smtClean="0"/>
              <a:t> </a:t>
            </a:r>
            <a:r>
              <a:rPr lang="en-US" b="1" dirty="0" err="1" smtClean="0"/>
              <a:t>pembelajaran</a:t>
            </a:r>
            <a:r>
              <a:rPr lang="en-US" b="1" dirty="0" smtClean="0"/>
              <a:t> yang </a:t>
            </a:r>
            <a:r>
              <a:rPr lang="en-US" b="1" dirty="0" err="1" smtClean="0"/>
              <a:t>berkesan</a:t>
            </a:r>
            <a:r>
              <a:rPr lang="en-US" b="1" dirty="0" smtClean="0"/>
              <a:t> </a:t>
            </a:r>
            <a:r>
              <a:rPr lang="en-US" b="1" dirty="0" err="1" smtClean="0"/>
              <a:t>atas</a:t>
            </a:r>
            <a:r>
              <a:rPr lang="en-US" b="1" dirty="0" smtClean="0"/>
              <a:t> </a:t>
            </a:r>
            <a:r>
              <a:rPr lang="en-US" b="1" dirty="0" err="1" smtClean="0"/>
              <a:t>talian</a:t>
            </a:r>
            <a:r>
              <a:rPr lang="en-US" b="1" dirty="0" smtClean="0"/>
              <a:t>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3042" y="274638"/>
            <a:ext cx="7500958" cy="868346"/>
          </a:xfrm>
          <a:solidFill>
            <a:schemeClr val="accent4">
              <a:lumMod val="50000"/>
            </a:schemeClr>
          </a:solidFill>
          <a:effectLst>
            <a:innerShdw dist="50800" dir="4860000">
              <a:prstClr val="black">
                <a:alpha val="50000"/>
              </a:prstClr>
            </a:innerShdw>
          </a:effectLst>
          <a:scene3d>
            <a:camera prst="obliqueTopRight"/>
            <a:lightRig rig="threePt" dir="t"/>
          </a:scene3d>
          <a:sp3d>
            <a:bevelB w="152400" h="50800" prst="softRound"/>
          </a:sp3d>
        </p:spPr>
        <p:txBody>
          <a:bodyPr>
            <a:normAutofit fontScale="90000"/>
          </a:bodyPr>
          <a:lstStyle/>
          <a:p>
            <a:r>
              <a:rPr lang="en-US" sz="3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Learning Management System  </a:t>
            </a:r>
            <a:br>
              <a:rPr lang="en-US" sz="3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3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(LMS) </a:t>
            </a:r>
            <a:endParaRPr lang="en-US" sz="32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24" y="1142984"/>
            <a:ext cx="7429552" cy="5195268"/>
          </a:xfrm>
        </p:spPr>
        <p:txBody>
          <a:bodyPr wrap="square" lIns="144000" tIns="36000" rIns="36000" numCol="1">
            <a:normAutofit/>
          </a:bodyPr>
          <a:lstStyle/>
          <a:p>
            <a:pPr>
              <a:buNone/>
            </a:pPr>
            <a:endParaRPr lang="en-US" sz="2400" dirty="0" smtClean="0"/>
          </a:p>
          <a:p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PerananLMS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adalah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lvl="1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Pendaftaran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caj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Registration 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and charging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lvl="1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Menguruskan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proses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Managing the process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lvl="1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Pengujian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Testing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lvl="1"/>
            <a:r>
              <a:rPr lang="en-US" sz="2400" dirty="0" smtClean="0">
                <a:latin typeface="Arial" pitchFamily="34" charset="0"/>
                <a:cs typeface="Arial" pitchFamily="34" charset="0"/>
              </a:rPr>
              <a:t>Mentor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pemantauan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Mentoring 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and monitoring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lvl="1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Fungsi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Pengguna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User’s 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function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lvl="1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Fungsi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pentadbir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Administrator 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functions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lvl="1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1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endParaRPr lang="en-US" sz="2400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290" name="AutoShape 2" descr="Image result for penyelidik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3042" y="274638"/>
            <a:ext cx="7500958" cy="868346"/>
          </a:xfrm>
          <a:solidFill>
            <a:schemeClr val="accent4">
              <a:lumMod val="50000"/>
            </a:schemeClr>
          </a:solidFill>
          <a:effectLst>
            <a:innerShdw dist="50800" dir="4860000">
              <a:prstClr val="black">
                <a:alpha val="50000"/>
              </a:prstClr>
            </a:innerShdw>
          </a:effectLst>
          <a:scene3d>
            <a:camera prst="obliqueTopRight"/>
            <a:lightRig rig="threePt" dir="t"/>
          </a:scene3d>
          <a:sp3d>
            <a:bevelB w="152400" h="50800" prst="softRound"/>
          </a:sp3d>
        </p:spPr>
        <p:txBody>
          <a:bodyPr>
            <a:normAutofit fontScale="90000"/>
          </a:bodyPr>
          <a:lstStyle/>
          <a:p>
            <a:r>
              <a:rPr lang="en-US" sz="3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Learning Management System  </a:t>
            </a:r>
            <a:br>
              <a:rPr lang="en-US" sz="3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3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(LMS) </a:t>
            </a:r>
            <a:endParaRPr lang="en-US" sz="32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24" y="1142984"/>
            <a:ext cx="7429552" cy="5195268"/>
          </a:xfrm>
        </p:spPr>
        <p:txBody>
          <a:bodyPr wrap="square" lIns="144000" tIns="36000" rIns="36000" numCol="1">
            <a:normAutofit/>
          </a:bodyPr>
          <a:lstStyle/>
          <a:p>
            <a:pPr>
              <a:buNone/>
            </a:pPr>
            <a:endParaRPr lang="en-US" sz="2400" dirty="0" smtClean="0"/>
          </a:p>
          <a:p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Kelebihan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LMS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adalah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lvl="1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menguruskan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sepenuhnya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menjejaki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pembelajaran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anda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sendiri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menyokong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pembelajaran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jarakjauh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direka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tujuan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yang 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pasti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selamat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terjamin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mudah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digunakan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sistem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berpusat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1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1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endParaRPr lang="en-US" sz="2400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290" name="AutoShape 2" descr="Image result for penyelidik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3042" y="274638"/>
            <a:ext cx="7500958" cy="868346"/>
          </a:xfrm>
          <a:solidFill>
            <a:schemeClr val="accent4">
              <a:lumMod val="50000"/>
            </a:schemeClr>
          </a:solidFill>
          <a:effectLst>
            <a:innerShdw dist="50800" dir="4860000">
              <a:prstClr val="black">
                <a:alpha val="50000"/>
              </a:prstClr>
            </a:innerShdw>
          </a:effectLst>
          <a:scene3d>
            <a:camera prst="obliqueTopRight"/>
            <a:lightRig rig="threePt" dir="t"/>
          </a:scene3d>
          <a:sp3d>
            <a:bevelB w="152400" h="50800" prst="softRound"/>
          </a:sp3d>
        </p:spPr>
        <p:txBody>
          <a:bodyPr>
            <a:normAutofit fontScale="90000"/>
          </a:bodyPr>
          <a:lstStyle/>
          <a:p>
            <a:r>
              <a:rPr lang="en-US" sz="3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Learning Management System  </a:t>
            </a:r>
            <a:br>
              <a:rPr lang="en-US" sz="3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3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(LMS) </a:t>
            </a:r>
            <a:endParaRPr lang="en-US" sz="32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24" y="1142984"/>
            <a:ext cx="7429552" cy="5195268"/>
          </a:xfrm>
        </p:spPr>
        <p:txBody>
          <a:bodyPr wrap="square" lIns="144000" tIns="36000" rIns="36000" numCol="1">
            <a:normAutofit/>
          </a:bodyPr>
          <a:lstStyle/>
          <a:p>
            <a:pPr>
              <a:buNone/>
            </a:pPr>
            <a:endParaRPr lang="en-US" sz="2400" dirty="0" smtClean="0"/>
          </a:p>
          <a:p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Kekurangan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LMS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adalah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lvl="1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kos-mahal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dibangunkan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masa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yang lama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diperlukan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memasang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perkakasan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perisian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bahan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kursus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pangkalandata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perlukan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pentadbir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(administrator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 LMS</a:t>
            </a:r>
          </a:p>
          <a:p>
            <a:pPr lvl="1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1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endParaRPr lang="en-US" sz="2400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290" name="AutoShape 2" descr="Image result for penyelidik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3042" y="274638"/>
            <a:ext cx="7500958" cy="868346"/>
          </a:xfrm>
          <a:solidFill>
            <a:schemeClr val="accent4">
              <a:lumMod val="50000"/>
            </a:schemeClr>
          </a:solidFill>
          <a:effectLst>
            <a:innerShdw dist="50800" dir="4860000">
              <a:prstClr val="black">
                <a:alpha val="50000"/>
              </a:prstClr>
            </a:innerShdw>
          </a:effectLst>
          <a:scene3d>
            <a:camera prst="obliqueTopRight"/>
            <a:lightRig rig="threePt" dir="t"/>
          </a:scene3d>
          <a:sp3d>
            <a:bevelB w="152400" h="50800" prst="softRound"/>
          </a:sp3d>
        </p:spPr>
        <p:txBody>
          <a:bodyPr>
            <a:normAutofit fontScale="90000"/>
          </a:bodyPr>
          <a:lstStyle/>
          <a:p>
            <a:r>
              <a:rPr lang="en-US" sz="3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Learning Management System  </a:t>
            </a:r>
            <a:br>
              <a:rPr lang="en-US" sz="3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3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(LMS) </a:t>
            </a:r>
            <a:endParaRPr lang="en-US" sz="32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24" y="1142984"/>
            <a:ext cx="7429552" cy="5195268"/>
          </a:xfrm>
        </p:spPr>
        <p:txBody>
          <a:bodyPr wrap="square" lIns="144000" tIns="36000" rIns="36000" numCol="1">
            <a:normAutofit fontScale="77500" lnSpcReduction="20000"/>
          </a:bodyPr>
          <a:lstStyle/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3300" b="1" dirty="0" err="1" smtClean="0">
                <a:latin typeface="Arial" pitchFamily="34" charset="0"/>
                <a:cs typeface="Arial" pitchFamily="34" charset="0"/>
              </a:rPr>
              <a:t>Contoh</a:t>
            </a:r>
            <a:r>
              <a:rPr lang="en-US" sz="33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300" b="1" dirty="0" err="1" smtClean="0">
                <a:latin typeface="Arial" pitchFamily="34" charset="0"/>
                <a:cs typeface="Arial" pitchFamily="34" charset="0"/>
              </a:rPr>
              <a:t>fitur</a:t>
            </a:r>
            <a:r>
              <a:rPr lang="en-US" sz="3300" b="1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3300" b="1" dirty="0" err="1" smtClean="0">
                <a:latin typeface="Arial" pitchFamily="34" charset="0"/>
                <a:cs typeface="Arial" pitchFamily="34" charset="0"/>
              </a:rPr>
              <a:t>terdapat</a:t>
            </a:r>
            <a:r>
              <a:rPr lang="en-US" sz="33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300" b="1" dirty="0" err="1" smtClean="0">
                <a:latin typeface="Arial" pitchFamily="34" charset="0"/>
                <a:cs typeface="Arial" pitchFamily="34" charset="0"/>
              </a:rPr>
              <a:t>dalam</a:t>
            </a:r>
            <a:r>
              <a:rPr lang="en-US" sz="3300" b="1" dirty="0" smtClean="0">
                <a:latin typeface="Arial" pitchFamily="34" charset="0"/>
                <a:cs typeface="Arial" pitchFamily="34" charset="0"/>
              </a:rPr>
              <a:t> LMS: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Kemudahan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Pengumuman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(Announcement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Facility) </a:t>
            </a:r>
          </a:p>
          <a:p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Kemudahan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Nota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(Notes Facility) </a:t>
            </a:r>
          </a:p>
          <a:p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Kemudahan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dokumen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(Document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Facility) </a:t>
            </a:r>
          </a:p>
          <a:p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Kemudahan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Forum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(Forum Facility) </a:t>
            </a:r>
          </a:p>
          <a:p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Galeri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Multimedia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(Multimedia Gallery) </a:t>
            </a:r>
          </a:p>
          <a:p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Kemudahan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Pengesanan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Pembelajaran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(Learning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Track Facility) </a:t>
            </a:r>
          </a:p>
          <a:p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Kemudahan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Pautan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(Links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Facility) </a:t>
            </a:r>
          </a:p>
          <a:p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Kemudahan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Rujukan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(References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Facility) </a:t>
            </a:r>
          </a:p>
          <a:p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Kemudahan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Berita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(News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Facility) </a:t>
            </a:r>
          </a:p>
          <a:p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Kemudahan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Tugasan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(Assignment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Facility) </a:t>
            </a:r>
          </a:p>
          <a:p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Kemudahan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Penilaian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(Assessment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Facility) </a:t>
            </a:r>
          </a:p>
          <a:p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Kemudahan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Pengurusan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Portfolio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(Portfolio Management Facility) </a:t>
            </a:r>
          </a:p>
          <a:p>
            <a:pPr lvl="1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1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endParaRPr lang="en-US" sz="2400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290" name="AutoShape 2" descr="Image result for penyelidik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3042" y="274638"/>
            <a:ext cx="7500958" cy="868346"/>
          </a:xfrm>
          <a:solidFill>
            <a:schemeClr val="accent4">
              <a:lumMod val="50000"/>
            </a:schemeClr>
          </a:solidFill>
          <a:effectLst>
            <a:innerShdw dist="50800" dir="4860000">
              <a:prstClr val="black">
                <a:alpha val="50000"/>
              </a:prstClr>
            </a:innerShdw>
          </a:effectLst>
          <a:scene3d>
            <a:camera prst="obliqueTopRight"/>
            <a:lightRig rig="threePt" dir="t"/>
          </a:scene3d>
          <a:sp3d>
            <a:bevelB w="152400" h="50800" prst="softRound"/>
          </a:sp3d>
        </p:spPr>
        <p:txBody>
          <a:bodyPr>
            <a:normAutofit fontScale="90000"/>
          </a:bodyPr>
          <a:lstStyle/>
          <a:p>
            <a:r>
              <a:rPr lang="en-US" sz="3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Learning Management System  </a:t>
            </a:r>
            <a:br>
              <a:rPr lang="en-US" sz="3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3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(LMS) </a:t>
            </a:r>
            <a:endParaRPr lang="en-US" sz="32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290" name="AutoShape 2" descr="Image result for penyelidik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170446"/>
            <a:ext cx="6723089" cy="525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3042" y="274638"/>
            <a:ext cx="7500958" cy="868346"/>
          </a:xfrm>
          <a:solidFill>
            <a:schemeClr val="accent4">
              <a:lumMod val="50000"/>
            </a:schemeClr>
          </a:solidFill>
          <a:effectLst>
            <a:innerShdw dist="50800" dir="4860000">
              <a:prstClr val="black">
                <a:alpha val="50000"/>
              </a:prstClr>
            </a:innerShdw>
          </a:effectLst>
          <a:scene3d>
            <a:camera prst="obliqueTopRight"/>
            <a:lightRig rig="threePt" dir="t"/>
          </a:scene3d>
          <a:sp3d>
            <a:bevelB w="152400" h="50800" prst="softRound"/>
          </a:sp3d>
        </p:spPr>
        <p:txBody>
          <a:bodyPr>
            <a:normAutofit fontScale="90000"/>
          </a:bodyPr>
          <a:lstStyle/>
          <a:p>
            <a:r>
              <a:rPr lang="en-US" sz="3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Learning Management System  </a:t>
            </a:r>
            <a:br>
              <a:rPr lang="en-US" sz="3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3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(LMS) </a:t>
            </a:r>
            <a:endParaRPr lang="en-US" sz="32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290" name="AutoShape 2" descr="Image result for penyelidik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10999" b="2383"/>
          <a:stretch>
            <a:fillRect/>
          </a:stretch>
        </p:blipFill>
        <p:spPr bwMode="auto">
          <a:xfrm>
            <a:off x="500034" y="1785926"/>
            <a:ext cx="8001056" cy="4972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1714480" y="1285860"/>
            <a:ext cx="2857520" cy="369332"/>
          </a:xfrm>
          <a:prstGeom prst="rect">
            <a:avLst/>
          </a:prstGeom>
          <a:ln w="38100" cap="rnd">
            <a:solidFill>
              <a:srgbClr val="C00000"/>
            </a:solidFill>
            <a:rou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CONTOH LMS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3042" y="274638"/>
            <a:ext cx="7500958" cy="868346"/>
          </a:xfrm>
          <a:solidFill>
            <a:schemeClr val="accent4">
              <a:lumMod val="50000"/>
            </a:schemeClr>
          </a:solidFill>
          <a:effectLst>
            <a:innerShdw dist="50800" dir="4860000">
              <a:prstClr val="black">
                <a:alpha val="50000"/>
              </a:prstClr>
            </a:innerShdw>
          </a:effectLst>
          <a:scene3d>
            <a:camera prst="obliqueTopRight"/>
            <a:lightRig rig="threePt" dir="t"/>
          </a:scene3d>
          <a:sp3d>
            <a:bevelB w="152400" h="50800" prst="softRound"/>
          </a:sp3d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M-Learning (</a:t>
            </a:r>
            <a:r>
              <a:rPr lang="en-US" sz="3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Mobile Learning</a:t>
            </a: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786" y="1357298"/>
            <a:ext cx="7429552" cy="5195268"/>
          </a:xfrm>
        </p:spPr>
        <p:txBody>
          <a:bodyPr wrap="square" lIns="144000" tIns="36000" rIns="36000" numCol="1">
            <a:normAutofit/>
          </a:bodyPr>
          <a:lstStyle/>
          <a:p>
            <a:pPr marL="0" indent="0">
              <a:buSzPct val="100000"/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Teknologi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M-Learning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merangkumi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penggunaan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817200" lvl="1" indent="-457200">
              <a:spcAft>
                <a:spcPts val="600"/>
              </a:spcAft>
              <a:buSzPct val="90000"/>
              <a:buFont typeface="Wingdings" pitchFamily="2" charset="2"/>
              <a:buChar char="§"/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Komputer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bimbit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(Personal Device Assistant PDA)</a:t>
            </a:r>
          </a:p>
          <a:p>
            <a:pPr marL="817200" lvl="1" indent="-457200">
              <a:spcAft>
                <a:spcPts val="600"/>
              </a:spcAft>
              <a:buSzPct val="90000"/>
              <a:buFont typeface="Wingdings" pitchFamily="2" charset="2"/>
              <a:buChar char="§"/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Pemain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MP3</a:t>
            </a:r>
          </a:p>
          <a:p>
            <a:pPr marL="817200" lvl="1" indent="-457200">
              <a:spcAft>
                <a:spcPts val="600"/>
              </a:spcAft>
              <a:buSzPct val="90000"/>
              <a:buFont typeface="Wingdings" pitchFamily="2" charset="2"/>
              <a:buChar char="§"/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Komputer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riba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817200" lvl="1" indent="-457200">
              <a:spcAft>
                <a:spcPts val="600"/>
              </a:spcAft>
              <a:buSzPct val="90000"/>
              <a:buFont typeface="Wingdings" pitchFamily="2" charset="2"/>
              <a:buChar char="§"/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Telefon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bimbit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pintar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817200" lvl="1" indent="-457200">
              <a:spcAft>
                <a:spcPts val="600"/>
              </a:spcAft>
              <a:buSzPct val="90000"/>
              <a:buFont typeface="Wingdings" pitchFamily="2" charset="2"/>
              <a:buChar char="§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tablet</a:t>
            </a:r>
          </a:p>
          <a:p>
            <a:pPr marL="0" lvl="1" indent="0">
              <a:spcAft>
                <a:spcPts val="600"/>
              </a:spcAft>
              <a:buSzPct val="128000"/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M-Learning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memberi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tumpuan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kepada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mobiliti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pelajar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berinteraksi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menggunakan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alat-alat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mudah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alih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mewujudkan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bahan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sokongan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pembelajaran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sebagai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satu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elemen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penting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dalam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pembelajaran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tidak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formal.</a:t>
            </a:r>
          </a:p>
          <a:p>
            <a:endParaRPr lang="en-US" sz="2800" dirty="0"/>
          </a:p>
        </p:txBody>
      </p:sp>
      <p:sp>
        <p:nvSpPr>
          <p:cNvPr id="12290" name="AutoShape 2" descr="Image result for penyelidik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3042" y="274638"/>
            <a:ext cx="7500958" cy="868346"/>
          </a:xfrm>
          <a:solidFill>
            <a:schemeClr val="accent4">
              <a:lumMod val="50000"/>
            </a:schemeClr>
          </a:solidFill>
          <a:effectLst>
            <a:innerShdw dist="50800" dir="4860000">
              <a:prstClr val="black">
                <a:alpha val="50000"/>
              </a:prstClr>
            </a:innerShdw>
          </a:effectLst>
          <a:scene3d>
            <a:camera prst="obliqueTopRight"/>
            <a:lightRig rig="threePt" dir="t"/>
          </a:scene3d>
          <a:sp3d>
            <a:bevelB w="152400" h="50800" prst="softRound"/>
          </a:sp3d>
        </p:spPr>
        <p:txBody>
          <a:bodyPr>
            <a:normAutofit fontScale="90000"/>
          </a:bodyPr>
          <a:lstStyle/>
          <a:p>
            <a:r>
              <a:rPr lang="en-US" sz="3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Learning Management System  </a:t>
            </a:r>
            <a:br>
              <a:rPr lang="en-US" sz="3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3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(LMS) </a:t>
            </a:r>
            <a:endParaRPr lang="en-US" sz="32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290" name="AutoShape 2" descr="Image result for penyelidik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714480" y="1285860"/>
            <a:ext cx="2857520" cy="369332"/>
          </a:xfrm>
          <a:prstGeom prst="rect">
            <a:avLst/>
          </a:prstGeom>
          <a:ln w="38100" cap="rnd">
            <a:solidFill>
              <a:srgbClr val="C00000"/>
            </a:solidFill>
            <a:rou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CONTOH LMS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586" t="4167" b="2777"/>
          <a:stretch>
            <a:fillRect/>
          </a:stretch>
        </p:blipFill>
        <p:spPr bwMode="auto">
          <a:xfrm>
            <a:off x="642910" y="1928802"/>
            <a:ext cx="8072494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852" y="285728"/>
            <a:ext cx="7500958" cy="868346"/>
          </a:xfrm>
          <a:solidFill>
            <a:schemeClr val="accent4">
              <a:lumMod val="50000"/>
            </a:schemeClr>
          </a:solidFill>
          <a:effectLst>
            <a:innerShdw dist="50800" dir="4860000">
              <a:prstClr val="black">
                <a:alpha val="50000"/>
              </a:prstClr>
            </a:innerShdw>
          </a:effectLst>
          <a:scene3d>
            <a:camera prst="obliqueTopRight"/>
            <a:lightRig rig="threePt" dir="t"/>
          </a:scene3d>
          <a:sp3d>
            <a:bevelB w="152400" h="50800" prst="softRound"/>
          </a:sp3d>
        </p:spPr>
        <p:txBody>
          <a:bodyPr>
            <a:normAutofit/>
          </a:bodyPr>
          <a:lstStyle/>
          <a:p>
            <a:r>
              <a:rPr lang="en-US" sz="3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Bibliografi</a:t>
            </a:r>
            <a:endParaRPr lang="en-U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910" y="2500306"/>
            <a:ext cx="7462612" cy="2729464"/>
          </a:xfrm>
        </p:spPr>
        <p:txBody>
          <a:bodyPr>
            <a:normAutofit/>
          </a:bodyPr>
          <a:lstStyle/>
          <a:p>
            <a:pPr marL="457200" indent="-457200">
              <a:buNone/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Jamaluddin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Harun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Zaidatun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Tasir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(2003), 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Multimedia </a:t>
            </a:r>
            <a:r>
              <a:rPr lang="en-US" sz="20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Dalam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Pendidikan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Bentung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PTS: Publication</a:t>
            </a:r>
          </a:p>
          <a:p>
            <a:pPr marL="457200" indent="-457200"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None/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Jamaluddin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Harun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Zaidatun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Tasir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(2005), 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Multimedia </a:t>
            </a:r>
            <a:r>
              <a:rPr lang="en-US" sz="20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Konsep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Praktis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Kuala Lumpur: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Venton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Publication</a:t>
            </a:r>
          </a:p>
          <a:p>
            <a:pPr marL="457200" indent="-457200"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>
            <a:normAutofit/>
          </a:bodyPr>
          <a:lstStyle/>
          <a:p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Content Placeholder 6" descr="terima kasih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="" xmlns:p14="http://schemas.microsoft.com/office/powerpoint/2010/main" val="352027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3042" y="274638"/>
            <a:ext cx="7500958" cy="868346"/>
          </a:xfrm>
          <a:solidFill>
            <a:schemeClr val="accent4">
              <a:lumMod val="50000"/>
            </a:schemeClr>
          </a:solidFill>
          <a:effectLst>
            <a:innerShdw dist="50800" dir="4860000">
              <a:prstClr val="black">
                <a:alpha val="50000"/>
              </a:prstClr>
            </a:innerShdw>
          </a:effectLst>
          <a:scene3d>
            <a:camera prst="obliqueTopRight"/>
            <a:lightRig rig="threePt" dir="t"/>
          </a:scene3d>
          <a:sp3d>
            <a:bevelB w="152400" h="50800" prst="softRound"/>
          </a:sp3d>
        </p:spPr>
        <p:txBody>
          <a:bodyPr>
            <a:normAutofit fontScale="90000"/>
          </a:bodyPr>
          <a:lstStyle/>
          <a:p>
            <a:r>
              <a:rPr lang="en-US" sz="3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Kelebihan</a:t>
            </a: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M-Learning (</a:t>
            </a:r>
            <a:r>
              <a:rPr lang="en-US" sz="3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Mobile Learning</a:t>
            </a: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786" y="1357298"/>
            <a:ext cx="7429552" cy="5195268"/>
          </a:xfrm>
        </p:spPr>
        <p:txBody>
          <a:bodyPr wrap="square" lIns="144000" tIns="36000" rIns="36000" numCol="1">
            <a:normAutofit/>
          </a:bodyPr>
          <a:lstStyle/>
          <a:p>
            <a:pPr marL="0" indent="0">
              <a:buSzPct val="100000"/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Boleh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diakses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dari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mana-mana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sahaja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SzPct val="100000"/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Perkongsian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adalah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hampir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serta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merta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membawa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kepada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penerimaan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maklum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balas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segera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SzPct val="100000"/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Proses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sangat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aktif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telah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terbukti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dapat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meningkatkan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prestasi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pelajar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SzPct val="100000"/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Mengurangkan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kadar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keciciran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SzPct val="100000"/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Sifat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mudah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alih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dapat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menggantikan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buku-buku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nota</a:t>
            </a:r>
          </a:p>
          <a:p>
            <a:pPr marL="0" indent="0">
              <a:buSzPct val="100000"/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Padat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kandungan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pembelajaran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disesuaikan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sz="2800" dirty="0"/>
          </a:p>
        </p:txBody>
      </p:sp>
      <p:sp>
        <p:nvSpPr>
          <p:cNvPr id="12290" name="AutoShape 2" descr="Image result for penyelidik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3042" y="274638"/>
            <a:ext cx="7500958" cy="868346"/>
          </a:xfrm>
          <a:solidFill>
            <a:schemeClr val="accent4">
              <a:lumMod val="50000"/>
            </a:schemeClr>
          </a:solidFill>
          <a:effectLst>
            <a:innerShdw dist="50800" dir="4860000">
              <a:prstClr val="black">
                <a:alpha val="50000"/>
              </a:prstClr>
            </a:innerShdw>
          </a:effectLst>
          <a:scene3d>
            <a:camera prst="obliqueTopRight"/>
            <a:lightRig rig="threePt" dir="t"/>
          </a:scene3d>
          <a:sp3d>
            <a:bevelB w="152400" h="50800" prst="softRound"/>
          </a:sp3d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sz="320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Padcasting</a:t>
            </a:r>
            <a:r>
              <a:rPr lang="en-US" sz="3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3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Vodcasting</a:t>
            </a:r>
            <a:endParaRPr lang="en-US" sz="32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786" y="1357298"/>
            <a:ext cx="7429552" cy="5195268"/>
          </a:xfrm>
        </p:spPr>
        <p:txBody>
          <a:bodyPr wrap="square" lIns="144000" tIns="36000" rIns="36000" numCol="1">
            <a:normAutofit/>
          </a:bodyPr>
          <a:lstStyle/>
          <a:p>
            <a:endParaRPr lang="en-US" sz="2000" dirty="0" smtClean="0"/>
          </a:p>
          <a:p>
            <a:r>
              <a:rPr lang="en-US" sz="2000" i="1" dirty="0" smtClean="0">
                <a:latin typeface="Arial" pitchFamily="34" charset="0"/>
                <a:cs typeface="Arial" pitchFamily="34" charset="0"/>
              </a:rPr>
              <a:t>Podcast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adalah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siri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fail audio digital yang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diedarkan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Internet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secara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muat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turun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dari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laman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Web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kepada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pemain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media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mudah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alih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komputer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peribadi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lvl="1"/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Perbezaan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antara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muat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turun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atau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streaminglangsung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berbanding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podcastialah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lvl="1"/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diuruskan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oleh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syarikat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secara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profesional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biasanya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pengguna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perlu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mendaftar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melanggan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lvl="1"/>
            <a:r>
              <a:rPr lang="sv-SE" sz="2000" dirty="0" smtClean="0">
                <a:latin typeface="Arial" pitchFamily="34" charset="0"/>
                <a:cs typeface="Arial" pitchFamily="34" charset="0"/>
              </a:rPr>
              <a:t>boleh dimuat turun secara automatik apabila kandungan baru ditambah.</a:t>
            </a:r>
          </a:p>
          <a:p>
            <a:pPr lvl="1"/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Vodcastinghampir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sama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kecuali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bahan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digital yang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diedit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dimuat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naik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adalah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video. </a:t>
            </a:r>
          </a:p>
          <a:p>
            <a:endParaRPr lang="en-US" sz="2800" dirty="0"/>
          </a:p>
        </p:txBody>
      </p:sp>
      <p:sp>
        <p:nvSpPr>
          <p:cNvPr id="12290" name="AutoShape 2" descr="Image result for penyelidik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3042" y="274638"/>
            <a:ext cx="7500958" cy="868346"/>
          </a:xfrm>
          <a:solidFill>
            <a:schemeClr val="accent4">
              <a:lumMod val="50000"/>
            </a:schemeClr>
          </a:solidFill>
          <a:effectLst>
            <a:innerShdw dist="50800" dir="4860000">
              <a:prstClr val="black">
                <a:alpha val="50000"/>
              </a:prstClr>
            </a:innerShdw>
          </a:effectLst>
          <a:scene3d>
            <a:camera prst="obliqueTopRight"/>
            <a:lightRig rig="threePt" dir="t"/>
          </a:scene3d>
          <a:sp3d>
            <a:bevelB w="152400" h="50800" prst="softRound"/>
          </a:sp3d>
        </p:spPr>
        <p:txBody>
          <a:bodyPr>
            <a:normAutofit/>
          </a:bodyPr>
          <a:lstStyle/>
          <a:p>
            <a:r>
              <a:rPr lang="en-US" sz="320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Contoh</a:t>
            </a:r>
            <a:r>
              <a:rPr lang="en-US" sz="3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Padcasting</a:t>
            </a:r>
            <a:r>
              <a:rPr lang="en-US" sz="3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3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Vodcasting</a:t>
            </a:r>
            <a:endParaRPr lang="en-US" sz="32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290" name="AutoShape 2" descr="Image result for penyelidik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285860"/>
            <a:ext cx="7567270" cy="4962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3042" y="274638"/>
            <a:ext cx="7500958" cy="868346"/>
          </a:xfrm>
          <a:solidFill>
            <a:schemeClr val="accent4">
              <a:lumMod val="50000"/>
            </a:schemeClr>
          </a:solidFill>
          <a:effectLst>
            <a:innerShdw dist="50800" dir="4860000">
              <a:prstClr val="black">
                <a:alpha val="50000"/>
              </a:prstClr>
            </a:innerShdw>
          </a:effectLst>
          <a:scene3d>
            <a:camera prst="obliqueTopRight"/>
            <a:lightRig rig="threePt" dir="t"/>
          </a:scene3d>
          <a:sp3d>
            <a:bevelB w="152400" h="50800" prst="softRound"/>
          </a:sp3d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3. Blog</a:t>
            </a:r>
            <a:endParaRPr lang="en-U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786" y="1357298"/>
            <a:ext cx="7429552" cy="5195268"/>
          </a:xfrm>
        </p:spPr>
        <p:txBody>
          <a:bodyPr wrap="square" lIns="144000" tIns="36000" rIns="36000" numCol="1">
            <a:normAutofit/>
          </a:bodyPr>
          <a:lstStyle/>
          <a:p>
            <a:pPr>
              <a:buNone/>
            </a:pPr>
            <a:endParaRPr lang="en-US" sz="2000" dirty="0" smtClean="0"/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Blog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adalah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salah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satu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bentuk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website yang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tersusun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kronologi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terbalik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iaitu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susunan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dari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tulisan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terkini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ketulisan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terdahulu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algn="r">
              <a:buNone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Darren Rowse,2005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Blog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adalah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bentuk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aplikasi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web yang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menyerupai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jurnal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tulisan-tulisan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dimuatnaik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sebagai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posting)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pada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sebuah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laman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web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umum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Blog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adalah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media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ekspresi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diri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berkongsi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bahan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dalam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bentuk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web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boleh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diakses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oleh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pengguna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internet</a:t>
            </a:r>
          </a:p>
          <a:p>
            <a:endParaRPr lang="en-US" sz="2800" dirty="0"/>
          </a:p>
        </p:txBody>
      </p:sp>
      <p:sp>
        <p:nvSpPr>
          <p:cNvPr id="12290" name="AutoShape 2" descr="Image result for penyelidik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3042" y="274638"/>
            <a:ext cx="7500958" cy="868346"/>
          </a:xfrm>
          <a:solidFill>
            <a:schemeClr val="accent4">
              <a:lumMod val="50000"/>
            </a:schemeClr>
          </a:solidFill>
          <a:effectLst>
            <a:innerShdw dist="50800" dir="4860000">
              <a:prstClr val="black">
                <a:alpha val="50000"/>
              </a:prstClr>
            </a:innerShdw>
          </a:effectLst>
          <a:scene3d>
            <a:camera prst="obliqueTopRight"/>
            <a:lightRig rig="threePt" dir="t"/>
          </a:scene3d>
          <a:sp3d>
            <a:bevelB w="152400" h="50800" prst="softRound"/>
          </a:sp3d>
        </p:spPr>
        <p:txBody>
          <a:bodyPr>
            <a:normAutofit/>
          </a:bodyPr>
          <a:lstStyle/>
          <a:p>
            <a:r>
              <a:rPr lang="en-US" sz="3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Tujuan</a:t>
            </a: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Blog</a:t>
            </a:r>
            <a:endParaRPr lang="en-U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786" y="1357298"/>
            <a:ext cx="7429552" cy="5195268"/>
          </a:xfrm>
        </p:spPr>
        <p:txBody>
          <a:bodyPr wrap="square" lIns="144000" tIns="36000" rIns="36000" numCol="1">
            <a:normAutofit/>
          </a:bodyPr>
          <a:lstStyle/>
          <a:p>
            <a:pPr>
              <a:buNone/>
            </a:pPr>
            <a:endParaRPr lang="en-US" sz="2000" dirty="0" smtClean="0"/>
          </a:p>
          <a:p>
            <a:endParaRPr lang="en-US" sz="2400" dirty="0" smtClean="0"/>
          </a:p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Berkongs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idan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menambah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ilmu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Menjadi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popular</a:t>
            </a:r>
          </a:p>
          <a:p>
            <a:pPr lvl="1"/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Semakin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banyak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artikel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bermanfaat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kita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tulis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blog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semakin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ramai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orang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membaca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menyukainya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Menjana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pendapatan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Semakin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ramai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pengunjung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blog,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semakin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banyak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peluang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mendapatkan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wang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melalui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program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pengiklanan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Contohnya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PPC (Paid Per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Clikc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endParaRPr lang="en-US" sz="2800" dirty="0"/>
          </a:p>
        </p:txBody>
      </p:sp>
      <p:sp>
        <p:nvSpPr>
          <p:cNvPr id="12290" name="AutoShape 2" descr="Image result for penyelidik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1993</TotalTime>
  <Words>2050</Words>
  <Application>Microsoft Office PowerPoint</Application>
  <PresentationFormat>On-screen Show (4:3)</PresentationFormat>
  <Paragraphs>292</Paragraphs>
  <Slides>42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EDUP3053: Teknologi Untuk  Pengajaran dan Pembelajaran</vt:lpstr>
      <vt:lpstr>APLIKASI DALAM WEB 2.0</vt:lpstr>
      <vt:lpstr>1. M-Learning (Mobile Learning)</vt:lpstr>
      <vt:lpstr>M-Learning (Mobile Learning)</vt:lpstr>
      <vt:lpstr>Kelebihan M-Learning (Mobile Learning)</vt:lpstr>
      <vt:lpstr>2. Padcasting dan Vodcasting</vt:lpstr>
      <vt:lpstr>Contoh Padcasting dan Vodcasting</vt:lpstr>
      <vt:lpstr>3. Blog</vt:lpstr>
      <vt:lpstr>Tujuan Blog</vt:lpstr>
      <vt:lpstr>4. Vlog</vt:lpstr>
      <vt:lpstr>Vlog</vt:lpstr>
      <vt:lpstr>Top 10 M’sia Vlog (2014)</vt:lpstr>
      <vt:lpstr>5. Frog VLE</vt:lpstr>
      <vt:lpstr>Frog VLE</vt:lpstr>
      <vt:lpstr>Frog VLE</vt:lpstr>
      <vt:lpstr>Frog VLE</vt:lpstr>
      <vt:lpstr>6.Perisian Sumber Terbuka</vt:lpstr>
      <vt:lpstr>Perisian Sumber Terbuka</vt:lpstr>
      <vt:lpstr>Ciri-Ciri Perisian Sumber Terbuka</vt:lpstr>
      <vt:lpstr>Contoh Perisian Sistem Operasi Sumber Terbuka</vt:lpstr>
      <vt:lpstr>Contoh Perisian Sistem Operasi Sumber Terbuka</vt:lpstr>
      <vt:lpstr>Contoh Perisian Sistem Operasi Sumber Terbuka</vt:lpstr>
      <vt:lpstr>7. Social Learning Technology</vt:lpstr>
      <vt:lpstr>Social Learning Technology</vt:lpstr>
      <vt:lpstr>Social Learning Technology</vt:lpstr>
      <vt:lpstr>8. Social Bookmarking</vt:lpstr>
      <vt:lpstr>Social Bookmarking</vt:lpstr>
      <vt:lpstr>9. Wikis (Wikispaces)</vt:lpstr>
      <vt:lpstr>Wikis </vt:lpstr>
      <vt:lpstr>10. Learning Management System   (LMS) </vt:lpstr>
      <vt:lpstr>Learning Management System   (LMS) </vt:lpstr>
      <vt:lpstr>Contoh tapak (platforms) LMS</vt:lpstr>
      <vt:lpstr>Learning Management System   (LMS) </vt:lpstr>
      <vt:lpstr>Learning Management System   (LMS) </vt:lpstr>
      <vt:lpstr>Learning Management System   (LMS) </vt:lpstr>
      <vt:lpstr>Learning Management System   (LMS) </vt:lpstr>
      <vt:lpstr>Learning Management System   (LMS) </vt:lpstr>
      <vt:lpstr>Learning Management System   (LMS) </vt:lpstr>
      <vt:lpstr>Learning Management System   (LMS) </vt:lpstr>
      <vt:lpstr>Learning Management System   (LMS) </vt:lpstr>
      <vt:lpstr>Bibliografi</vt:lpstr>
      <vt:lpstr>Slide 42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KONSEP TEKNOLOGI DAN MEDIA UNTUK  PENGAJARAN DAN PEMBELAJARAN</dc:title>
  <dc:creator>user</dc:creator>
  <cp:lastModifiedBy>Admin</cp:lastModifiedBy>
  <cp:revision>265</cp:revision>
  <dcterms:created xsi:type="dcterms:W3CDTF">2016-06-17T15:19:54Z</dcterms:created>
  <dcterms:modified xsi:type="dcterms:W3CDTF">2016-08-16T06:25:01Z</dcterms:modified>
</cp:coreProperties>
</file>